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24"/>
  </p:notesMasterIdLst>
  <p:sldIdLst>
    <p:sldId id="257" r:id="rId5"/>
    <p:sldId id="268" r:id="rId6"/>
    <p:sldId id="259" r:id="rId7"/>
    <p:sldId id="258" r:id="rId8"/>
    <p:sldId id="261" r:id="rId9"/>
    <p:sldId id="269" r:id="rId10"/>
    <p:sldId id="262" r:id="rId11"/>
    <p:sldId id="272" r:id="rId12"/>
    <p:sldId id="273" r:id="rId13"/>
    <p:sldId id="270" r:id="rId14"/>
    <p:sldId id="278" r:id="rId15"/>
    <p:sldId id="271" r:id="rId16"/>
    <p:sldId id="274" r:id="rId17"/>
    <p:sldId id="276" r:id="rId18"/>
    <p:sldId id="277" r:id="rId19"/>
    <p:sldId id="263" r:id="rId20"/>
    <p:sldId id="264" r:id="rId21"/>
    <p:sldId id="26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E254F1-4415-47BF-9E91-C5D4B9A33350}" type="slidenum">
              <a:rPr lang="en-IN" smtClean="0"/>
              <a:t>2</a:t>
            </a:fld>
            <a:endParaRPr lang="en-IN"/>
          </a:p>
        </p:txBody>
      </p:sp>
    </p:spTree>
    <p:extLst>
      <p:ext uri="{BB962C8B-B14F-4D97-AF65-F5344CB8AC3E}">
        <p14:creationId xmlns:p14="http://schemas.microsoft.com/office/powerpoint/2010/main" val="76734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37070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7/18/2023</a:t>
            </a:fld>
            <a:endParaRPr lang="en-US"/>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63381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481771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566832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598820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7/18/2023</a:t>
            </a:fld>
            <a:endParaRPr lang="en-US"/>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335504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7/18/2023</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33330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CED4963-E985-44C4-B8C4-FDD613B7C2F8}"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07323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D291B17-9318-49DB-B28B-6E5994AE9581}"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8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7/18/2023</a:t>
            </a:fld>
            <a:endParaRPr lang="en-US"/>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9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7/18/2023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7711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28287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0738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15143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7/18/2023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1456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1106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7/18/2023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077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D291B17-9318-49DB-B28B-6E5994AE9581}" type="datetime1">
              <a:rPr lang="en-US" smtClean="0"/>
              <a:t>7/18/2023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4250223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forastha@gmail.com"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bravehart101/sample-supermarket-dataset" TargetMode="External"/><Relationship Id="rId2" Type="http://schemas.openxmlformats.org/officeDocument/2006/relationships/hyperlink" Target="https://github.com/jainastha14/SUPERSTORE" TargetMode="External"/><Relationship Id="rId1" Type="http://schemas.openxmlformats.org/officeDocument/2006/relationships/slideLayout" Target="../slideLayouts/slideLayout2.xml"/><Relationship Id="rId4" Type="http://schemas.openxmlformats.org/officeDocument/2006/relationships/hyperlink" Target="https://colab.research.google.com/drive/1aJYtbFeChwr8bJOzSP-FMQ8OSeDVyZ_8?usp=driv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8568" y="935264"/>
            <a:ext cx="11131484" cy="602227"/>
          </a:xfrm>
        </p:spPr>
        <p:txBody>
          <a:bodyPr>
            <a:noAutofit/>
          </a:bodyPr>
          <a:lstStyle/>
          <a:p>
            <a:pPr algn="ctr"/>
            <a:r>
              <a:rPr lang="en-GB" sz="4800" b="1" dirty="0">
                <a:solidFill>
                  <a:schemeClr val="bg1"/>
                </a:solidFill>
              </a:rPr>
              <a:t>STUDENT DETAILS</a:t>
            </a:r>
            <a:endParaRPr lang="en-US" sz="4800" b="1" dirty="0">
              <a:solidFill>
                <a:schemeClr val="bg1"/>
              </a:solidFill>
            </a:endParaRPr>
          </a:p>
        </p:txBody>
      </p:sp>
      <p:sp>
        <p:nvSpPr>
          <p:cNvPr id="7" name="TextBox 6">
            <a:extLst>
              <a:ext uri="{FF2B5EF4-FFF2-40B4-BE49-F238E27FC236}">
                <a16:creationId xmlns:a16="http://schemas.microsoft.com/office/drawing/2014/main" id="{DDFC207B-F02D-82FC-2159-223ADD15E3C7}"/>
              </a:ext>
            </a:extLst>
          </p:cNvPr>
          <p:cNvSpPr txBox="1"/>
          <p:nvPr/>
        </p:nvSpPr>
        <p:spPr>
          <a:xfrm>
            <a:off x="957961" y="1615777"/>
            <a:ext cx="10392697" cy="1938992"/>
          </a:xfrm>
          <a:prstGeom prst="rect">
            <a:avLst/>
          </a:prstGeom>
          <a:noFill/>
        </p:spPr>
        <p:txBody>
          <a:bodyPr wrap="square" rtlCol="0">
            <a:spAutoFit/>
          </a:bodyPr>
          <a:lstStyle/>
          <a:p>
            <a:pPr algn="ctr"/>
            <a:r>
              <a:rPr lang="en-IN" sz="2000" dirty="0">
                <a:solidFill>
                  <a:schemeClr val="bg2"/>
                </a:solidFill>
                <a:latin typeface="Cambria" panose="02040503050406030204" pitchFamily="18" charset="0"/>
                <a:ea typeface="Cambria" panose="02040503050406030204" pitchFamily="18" charset="0"/>
              </a:rPr>
              <a:t>NAME : ASTHA JAIN</a:t>
            </a:r>
          </a:p>
          <a:p>
            <a:pPr algn="ctr"/>
            <a:r>
              <a:rPr lang="en-IN" sz="2000" dirty="0">
                <a:solidFill>
                  <a:schemeClr val="bg2"/>
                </a:solidFill>
                <a:latin typeface="Cambria" panose="02040503050406030204" pitchFamily="18" charset="0"/>
                <a:ea typeface="Cambria" panose="02040503050406030204" pitchFamily="18" charset="0"/>
              </a:rPr>
              <a:t>SKILLBUILD EMAIL ID : </a:t>
            </a:r>
            <a:r>
              <a:rPr lang="en-IN" sz="2000" dirty="0">
                <a:solidFill>
                  <a:schemeClr val="bg2"/>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aforastha@gmail.com</a:t>
            </a:r>
            <a:endParaRPr lang="en-IN" sz="2000" dirty="0">
              <a:solidFill>
                <a:schemeClr val="bg2"/>
              </a:solidFill>
              <a:latin typeface="Cambria" panose="02040503050406030204" pitchFamily="18" charset="0"/>
              <a:ea typeface="Cambria" panose="02040503050406030204" pitchFamily="18" charset="0"/>
            </a:endParaRPr>
          </a:p>
          <a:p>
            <a:pPr algn="ctr"/>
            <a:r>
              <a:rPr lang="en-IN" sz="2000" dirty="0">
                <a:solidFill>
                  <a:schemeClr val="bg2"/>
                </a:solidFill>
                <a:latin typeface="Cambria" panose="02040503050406030204" pitchFamily="18" charset="0"/>
                <a:ea typeface="Cambria" panose="02040503050406030204" pitchFamily="18" charset="0"/>
              </a:rPr>
              <a:t>COLLEGE NAME : ACROPOLIS INSTITUTE OF TECHNOLOGY AND RESERCH,INDORE</a:t>
            </a:r>
          </a:p>
          <a:p>
            <a:pPr algn="ctr"/>
            <a:r>
              <a:rPr lang="en-IN" sz="2000" dirty="0">
                <a:solidFill>
                  <a:schemeClr val="bg2"/>
                </a:solidFill>
                <a:latin typeface="Cambria" panose="02040503050406030204" pitchFamily="18" charset="0"/>
                <a:ea typeface="Cambria" panose="02040503050406030204" pitchFamily="18" charset="0"/>
              </a:rPr>
              <a:t>COLLEGE STATE : MADHYA PRADESH</a:t>
            </a:r>
          </a:p>
          <a:p>
            <a:pPr algn="ctr"/>
            <a:r>
              <a:rPr lang="en-IN" sz="2000" dirty="0">
                <a:solidFill>
                  <a:schemeClr val="bg2"/>
                </a:solidFill>
                <a:latin typeface="Cambria" panose="02040503050406030204" pitchFamily="18" charset="0"/>
                <a:ea typeface="Cambria" panose="02040503050406030204" pitchFamily="18" charset="0"/>
              </a:rPr>
              <a:t>INTERNSHIP DOMAIN : DATA ANALYTICS</a:t>
            </a:r>
          </a:p>
          <a:p>
            <a:pPr algn="ctr"/>
            <a:r>
              <a:rPr lang="en-IN" sz="2000" dirty="0">
                <a:solidFill>
                  <a:schemeClr val="bg2"/>
                </a:solidFill>
                <a:latin typeface="Cambria" panose="02040503050406030204" pitchFamily="18" charset="0"/>
                <a:ea typeface="Cambria" panose="02040503050406030204" pitchFamily="18" charset="0"/>
              </a:rPr>
              <a:t>START AND END DATE : 12</a:t>
            </a:r>
            <a:r>
              <a:rPr lang="en-IN" sz="2000" baseline="30000" dirty="0">
                <a:solidFill>
                  <a:schemeClr val="bg2"/>
                </a:solidFill>
                <a:latin typeface="Cambria" panose="02040503050406030204" pitchFamily="18" charset="0"/>
                <a:ea typeface="Cambria" panose="02040503050406030204" pitchFamily="18" charset="0"/>
              </a:rPr>
              <a:t>TH</a:t>
            </a:r>
            <a:r>
              <a:rPr lang="en-IN" sz="2000" dirty="0">
                <a:solidFill>
                  <a:schemeClr val="bg2"/>
                </a:solidFill>
                <a:latin typeface="Cambria" panose="02040503050406030204" pitchFamily="18" charset="0"/>
                <a:ea typeface="Cambria" panose="02040503050406030204" pitchFamily="18" charset="0"/>
              </a:rPr>
              <a:t> JUNE 2023 – 24</a:t>
            </a:r>
            <a:r>
              <a:rPr lang="en-IN" sz="2000" baseline="30000" dirty="0">
                <a:solidFill>
                  <a:schemeClr val="bg2"/>
                </a:solidFill>
                <a:latin typeface="Cambria" panose="02040503050406030204" pitchFamily="18" charset="0"/>
                <a:ea typeface="Cambria" panose="02040503050406030204" pitchFamily="18" charset="0"/>
              </a:rPr>
              <a:t>TH</a:t>
            </a:r>
            <a:r>
              <a:rPr lang="en-IN" sz="2000" dirty="0">
                <a:solidFill>
                  <a:schemeClr val="bg2"/>
                </a:solidFill>
                <a:latin typeface="Cambria" panose="02040503050406030204" pitchFamily="18" charset="0"/>
                <a:ea typeface="Cambria" panose="02040503050406030204" pitchFamily="18" charset="0"/>
              </a:rPr>
              <a:t> JULY 2023</a:t>
            </a:r>
          </a:p>
        </p:txBody>
      </p:sp>
      <p:pic>
        <p:nvPicPr>
          <p:cNvPr id="9" name="Picture 8">
            <a:extLst>
              <a:ext uri="{FF2B5EF4-FFF2-40B4-BE49-F238E27FC236}">
                <a16:creationId xmlns:a16="http://schemas.microsoft.com/office/drawing/2014/main" id="{67E071D3-846C-2779-BDA6-6C2DBE8D6BAF}"/>
              </a:ext>
            </a:extLst>
          </p:cNvPr>
          <p:cNvPicPr>
            <a:picLocks noChangeAspect="1"/>
          </p:cNvPicPr>
          <p:nvPr/>
        </p:nvPicPr>
        <p:blipFill rotWithShape="1">
          <a:blip r:embed="rId3"/>
          <a:srcRect l="12682" r="17631" b="28293"/>
          <a:stretch/>
        </p:blipFill>
        <p:spPr>
          <a:xfrm>
            <a:off x="688258" y="647208"/>
            <a:ext cx="1468388" cy="1535553"/>
          </a:xfrm>
          <a:prstGeom prst="rect">
            <a:avLst/>
          </a:prstGeom>
        </p:spPr>
      </p:pic>
      <p:pic>
        <p:nvPicPr>
          <p:cNvPr id="3" name="Picture 2">
            <a:extLst>
              <a:ext uri="{FF2B5EF4-FFF2-40B4-BE49-F238E27FC236}">
                <a16:creationId xmlns:a16="http://schemas.microsoft.com/office/drawing/2014/main" id="{00B7EF6D-37AD-3BEE-FE20-E218B7D526CB}"/>
              </a:ext>
            </a:extLst>
          </p:cNvPr>
          <p:cNvPicPr>
            <a:picLocks noChangeAspect="1"/>
          </p:cNvPicPr>
          <p:nvPr/>
        </p:nvPicPr>
        <p:blipFill>
          <a:blip r:embed="rId4"/>
          <a:stretch>
            <a:fillRect/>
          </a:stretch>
        </p:blipFill>
        <p:spPr>
          <a:xfrm>
            <a:off x="462117" y="3633055"/>
            <a:ext cx="11257935" cy="278091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8A5E970-6419-2FBB-1978-F0516A56DC67}"/>
              </a:ext>
            </a:extLst>
          </p:cNvPr>
          <p:cNvGraphicFramePr>
            <a:graphicFrameLocks noGrp="1"/>
          </p:cNvGraphicFramePr>
          <p:nvPr>
            <p:extLst>
              <p:ext uri="{D42A27DB-BD31-4B8C-83A1-F6EECF244321}">
                <p14:modId xmlns:p14="http://schemas.microsoft.com/office/powerpoint/2010/main" val="1655755065"/>
              </p:ext>
            </p:extLst>
          </p:nvPr>
        </p:nvGraphicFramePr>
        <p:xfrm>
          <a:off x="629263" y="2386670"/>
          <a:ext cx="11257938" cy="3337560"/>
        </p:xfrm>
        <a:graphic>
          <a:graphicData uri="http://schemas.openxmlformats.org/drawingml/2006/table">
            <a:tbl>
              <a:tblPr firstRow="1" bandRow="1">
                <a:tableStyleId>{9D7B26C5-4107-4FEC-AEDC-1716B250A1EF}</a:tableStyleId>
              </a:tblPr>
              <a:tblGrid>
                <a:gridCol w="1876323">
                  <a:extLst>
                    <a:ext uri="{9D8B030D-6E8A-4147-A177-3AD203B41FA5}">
                      <a16:colId xmlns:a16="http://schemas.microsoft.com/office/drawing/2014/main" val="261710270"/>
                    </a:ext>
                  </a:extLst>
                </a:gridCol>
                <a:gridCol w="1876323">
                  <a:extLst>
                    <a:ext uri="{9D8B030D-6E8A-4147-A177-3AD203B41FA5}">
                      <a16:colId xmlns:a16="http://schemas.microsoft.com/office/drawing/2014/main" val="2084340194"/>
                    </a:ext>
                  </a:extLst>
                </a:gridCol>
                <a:gridCol w="1876323">
                  <a:extLst>
                    <a:ext uri="{9D8B030D-6E8A-4147-A177-3AD203B41FA5}">
                      <a16:colId xmlns:a16="http://schemas.microsoft.com/office/drawing/2014/main" val="2754877999"/>
                    </a:ext>
                  </a:extLst>
                </a:gridCol>
                <a:gridCol w="1876323">
                  <a:extLst>
                    <a:ext uri="{9D8B030D-6E8A-4147-A177-3AD203B41FA5}">
                      <a16:colId xmlns:a16="http://schemas.microsoft.com/office/drawing/2014/main" val="3748018567"/>
                    </a:ext>
                  </a:extLst>
                </a:gridCol>
                <a:gridCol w="1876323">
                  <a:extLst>
                    <a:ext uri="{9D8B030D-6E8A-4147-A177-3AD203B41FA5}">
                      <a16:colId xmlns:a16="http://schemas.microsoft.com/office/drawing/2014/main" val="1077188777"/>
                    </a:ext>
                  </a:extLst>
                </a:gridCol>
                <a:gridCol w="1876323">
                  <a:extLst>
                    <a:ext uri="{9D8B030D-6E8A-4147-A177-3AD203B41FA5}">
                      <a16:colId xmlns:a16="http://schemas.microsoft.com/office/drawing/2014/main" val="3679882605"/>
                    </a:ext>
                  </a:extLst>
                </a:gridCol>
              </a:tblGrid>
              <a:tr h="370840">
                <a:tc>
                  <a:txBody>
                    <a:bodyPr/>
                    <a:lstStyle/>
                    <a:p>
                      <a:pPr algn="ctr"/>
                      <a:r>
                        <a:rPr lang="en-IN" b="1" dirty="0">
                          <a:effectLst/>
                        </a:rPr>
                        <a:t>Parameter</a:t>
                      </a:r>
                    </a:p>
                  </a:txBody>
                  <a:tcPr anchor="ctr"/>
                </a:tc>
                <a:tc>
                  <a:txBody>
                    <a:bodyPr/>
                    <a:lstStyle/>
                    <a:p>
                      <a:pPr algn="ctr"/>
                      <a:r>
                        <a:rPr lang="en-IN" b="1" dirty="0">
                          <a:effectLst/>
                        </a:rPr>
                        <a:t>Sales</a:t>
                      </a:r>
                    </a:p>
                  </a:txBody>
                  <a:tcPr anchor="ctr"/>
                </a:tc>
                <a:tc>
                  <a:txBody>
                    <a:bodyPr/>
                    <a:lstStyle/>
                    <a:p>
                      <a:pPr algn="r"/>
                      <a:r>
                        <a:rPr lang="en-IN" b="1" dirty="0">
                          <a:effectLst/>
                        </a:rPr>
                        <a:t>Quantity</a:t>
                      </a:r>
                    </a:p>
                  </a:txBody>
                  <a:tcPr anchor="ctr"/>
                </a:tc>
                <a:tc>
                  <a:txBody>
                    <a:bodyPr/>
                    <a:lstStyle/>
                    <a:p>
                      <a:pPr algn="r"/>
                      <a:r>
                        <a:rPr lang="en-IN" b="1" dirty="0">
                          <a:effectLst/>
                        </a:rPr>
                        <a:t>Discount</a:t>
                      </a:r>
                    </a:p>
                  </a:txBody>
                  <a:tcPr anchor="ctr"/>
                </a:tc>
                <a:tc>
                  <a:txBody>
                    <a:bodyPr/>
                    <a:lstStyle/>
                    <a:p>
                      <a:pPr algn="r"/>
                      <a:r>
                        <a:rPr lang="en-IN" b="1" dirty="0">
                          <a:effectLst/>
                        </a:rPr>
                        <a:t>Profit</a:t>
                      </a:r>
                    </a:p>
                  </a:txBody>
                  <a:tcPr anchor="ctr"/>
                </a:tc>
                <a:tc>
                  <a:txBody>
                    <a:bodyPr/>
                    <a:lstStyle/>
                    <a:p>
                      <a:pPr algn="r"/>
                      <a:r>
                        <a:rPr lang="en-IN" b="1" dirty="0">
                          <a:effectLst/>
                        </a:rPr>
                        <a:t>Profit Margin %</a:t>
                      </a:r>
                    </a:p>
                  </a:txBody>
                  <a:tcPr anchor="ctr"/>
                </a:tc>
                <a:extLst>
                  <a:ext uri="{0D108BD9-81ED-4DB2-BD59-A6C34878D82A}">
                    <a16:rowId xmlns:a16="http://schemas.microsoft.com/office/drawing/2014/main" val="3469675083"/>
                  </a:ext>
                </a:extLst>
              </a:tr>
              <a:tr h="370840">
                <a:tc>
                  <a:txBody>
                    <a:bodyPr/>
                    <a:lstStyle/>
                    <a:p>
                      <a:pPr fontAlgn="ctr"/>
                      <a:r>
                        <a:rPr lang="en-IN" b="1">
                          <a:effectLst/>
                        </a:rPr>
                        <a:t>count</a:t>
                      </a:r>
                    </a:p>
                  </a:txBody>
                  <a:tcPr anchor="ctr"/>
                </a:tc>
                <a:tc>
                  <a:txBody>
                    <a:bodyPr/>
                    <a:lstStyle/>
                    <a:p>
                      <a:pPr algn="r"/>
                      <a:r>
                        <a:rPr lang="en-IN" dirty="0">
                          <a:effectLst/>
                        </a:rPr>
                        <a:t>9944.000000</a:t>
                      </a:r>
                    </a:p>
                  </a:txBody>
                  <a:tcPr anchor="ctr"/>
                </a:tc>
                <a:tc>
                  <a:txBody>
                    <a:bodyPr/>
                    <a:lstStyle/>
                    <a:p>
                      <a:pPr algn="r"/>
                      <a:r>
                        <a:rPr lang="en-IN">
                          <a:effectLst/>
                        </a:rPr>
                        <a:t>9944.000000</a:t>
                      </a:r>
                    </a:p>
                  </a:txBody>
                  <a:tcPr anchor="ctr"/>
                </a:tc>
                <a:tc>
                  <a:txBody>
                    <a:bodyPr/>
                    <a:lstStyle/>
                    <a:p>
                      <a:pPr algn="r"/>
                      <a:r>
                        <a:rPr lang="en-IN">
                          <a:effectLst/>
                        </a:rPr>
                        <a:t>9944.000000</a:t>
                      </a:r>
                    </a:p>
                  </a:txBody>
                  <a:tcPr anchor="ctr"/>
                </a:tc>
                <a:tc>
                  <a:txBody>
                    <a:bodyPr/>
                    <a:lstStyle/>
                    <a:p>
                      <a:pPr algn="r"/>
                      <a:r>
                        <a:rPr lang="en-IN">
                          <a:effectLst/>
                        </a:rPr>
                        <a:t>9944.000000</a:t>
                      </a:r>
                    </a:p>
                  </a:txBody>
                  <a:tcPr anchor="ctr"/>
                </a:tc>
                <a:tc>
                  <a:txBody>
                    <a:bodyPr/>
                    <a:lstStyle/>
                    <a:p>
                      <a:pPr algn="r"/>
                      <a:r>
                        <a:rPr lang="en-IN">
                          <a:effectLst/>
                        </a:rPr>
                        <a:t>9944.000000</a:t>
                      </a:r>
                    </a:p>
                  </a:txBody>
                  <a:tcPr anchor="ctr"/>
                </a:tc>
                <a:extLst>
                  <a:ext uri="{0D108BD9-81ED-4DB2-BD59-A6C34878D82A}">
                    <a16:rowId xmlns:a16="http://schemas.microsoft.com/office/drawing/2014/main" val="2528271867"/>
                  </a:ext>
                </a:extLst>
              </a:tr>
              <a:tr h="370840">
                <a:tc>
                  <a:txBody>
                    <a:bodyPr/>
                    <a:lstStyle/>
                    <a:p>
                      <a:pPr fontAlgn="ctr"/>
                      <a:r>
                        <a:rPr lang="en-IN" b="1">
                          <a:effectLst/>
                        </a:rPr>
                        <a:t>mean</a:t>
                      </a:r>
                    </a:p>
                  </a:txBody>
                  <a:tcPr anchor="ctr"/>
                </a:tc>
                <a:tc>
                  <a:txBody>
                    <a:bodyPr/>
                    <a:lstStyle/>
                    <a:p>
                      <a:pPr algn="r"/>
                      <a:r>
                        <a:rPr lang="en-IN">
                          <a:effectLst/>
                        </a:rPr>
                        <a:t>230.752150</a:t>
                      </a:r>
                    </a:p>
                  </a:txBody>
                  <a:tcPr anchor="ctr"/>
                </a:tc>
                <a:tc>
                  <a:txBody>
                    <a:bodyPr/>
                    <a:lstStyle/>
                    <a:p>
                      <a:pPr algn="r"/>
                      <a:r>
                        <a:rPr lang="en-IN">
                          <a:effectLst/>
                        </a:rPr>
                        <a:t>3.794047</a:t>
                      </a:r>
                    </a:p>
                  </a:txBody>
                  <a:tcPr anchor="ctr"/>
                </a:tc>
                <a:tc>
                  <a:txBody>
                    <a:bodyPr/>
                    <a:lstStyle/>
                    <a:p>
                      <a:pPr algn="r"/>
                      <a:r>
                        <a:rPr lang="en-IN">
                          <a:effectLst/>
                        </a:rPr>
                        <a:t>0.156440</a:t>
                      </a:r>
                    </a:p>
                  </a:txBody>
                  <a:tcPr anchor="ctr"/>
                </a:tc>
                <a:tc>
                  <a:txBody>
                    <a:bodyPr/>
                    <a:lstStyle/>
                    <a:p>
                      <a:pPr algn="r"/>
                      <a:r>
                        <a:rPr lang="en-IN">
                          <a:effectLst/>
                        </a:rPr>
                        <a:t>28.770873</a:t>
                      </a:r>
                    </a:p>
                  </a:txBody>
                  <a:tcPr anchor="ctr"/>
                </a:tc>
                <a:tc>
                  <a:txBody>
                    <a:bodyPr/>
                    <a:lstStyle/>
                    <a:p>
                      <a:pPr algn="r"/>
                      <a:r>
                        <a:rPr lang="en-IN">
                          <a:effectLst/>
                        </a:rPr>
                        <a:t>11.959097</a:t>
                      </a:r>
                    </a:p>
                  </a:txBody>
                  <a:tcPr anchor="ctr"/>
                </a:tc>
                <a:extLst>
                  <a:ext uri="{0D108BD9-81ED-4DB2-BD59-A6C34878D82A}">
                    <a16:rowId xmlns:a16="http://schemas.microsoft.com/office/drawing/2014/main" val="3752454386"/>
                  </a:ext>
                </a:extLst>
              </a:tr>
              <a:tr h="370840">
                <a:tc>
                  <a:txBody>
                    <a:bodyPr/>
                    <a:lstStyle/>
                    <a:p>
                      <a:pPr fontAlgn="ctr"/>
                      <a:r>
                        <a:rPr lang="en-IN" b="1">
                          <a:effectLst/>
                        </a:rPr>
                        <a:t>std</a:t>
                      </a:r>
                    </a:p>
                  </a:txBody>
                  <a:tcPr anchor="ctr"/>
                </a:tc>
                <a:tc>
                  <a:txBody>
                    <a:bodyPr/>
                    <a:lstStyle/>
                    <a:p>
                      <a:pPr algn="r"/>
                      <a:r>
                        <a:rPr lang="en-IN">
                          <a:effectLst/>
                        </a:rPr>
                        <a:t>624.644765</a:t>
                      </a:r>
                    </a:p>
                  </a:txBody>
                  <a:tcPr anchor="ctr"/>
                </a:tc>
                <a:tc>
                  <a:txBody>
                    <a:bodyPr/>
                    <a:lstStyle/>
                    <a:p>
                      <a:pPr algn="r"/>
                      <a:r>
                        <a:rPr lang="en-IN">
                          <a:effectLst/>
                        </a:rPr>
                        <a:t>2.228752</a:t>
                      </a:r>
                    </a:p>
                  </a:txBody>
                  <a:tcPr anchor="ctr"/>
                </a:tc>
                <a:tc>
                  <a:txBody>
                    <a:bodyPr/>
                    <a:lstStyle/>
                    <a:p>
                      <a:pPr algn="r"/>
                      <a:r>
                        <a:rPr lang="en-IN">
                          <a:effectLst/>
                        </a:rPr>
                        <a:t>0.206584</a:t>
                      </a:r>
                    </a:p>
                  </a:txBody>
                  <a:tcPr anchor="ctr"/>
                </a:tc>
                <a:tc>
                  <a:txBody>
                    <a:bodyPr/>
                    <a:lstStyle/>
                    <a:p>
                      <a:pPr algn="r"/>
                      <a:r>
                        <a:rPr lang="en-IN">
                          <a:effectLst/>
                        </a:rPr>
                        <a:t>234.841370</a:t>
                      </a:r>
                    </a:p>
                  </a:txBody>
                  <a:tcPr anchor="ctr"/>
                </a:tc>
                <a:tc>
                  <a:txBody>
                    <a:bodyPr/>
                    <a:lstStyle/>
                    <a:p>
                      <a:pPr algn="r"/>
                      <a:r>
                        <a:rPr lang="en-IN">
                          <a:effectLst/>
                        </a:rPr>
                        <a:t>46.676260</a:t>
                      </a:r>
                    </a:p>
                  </a:txBody>
                  <a:tcPr anchor="ctr"/>
                </a:tc>
                <a:extLst>
                  <a:ext uri="{0D108BD9-81ED-4DB2-BD59-A6C34878D82A}">
                    <a16:rowId xmlns:a16="http://schemas.microsoft.com/office/drawing/2014/main" val="3437245312"/>
                  </a:ext>
                </a:extLst>
              </a:tr>
              <a:tr h="370840">
                <a:tc>
                  <a:txBody>
                    <a:bodyPr/>
                    <a:lstStyle/>
                    <a:p>
                      <a:pPr fontAlgn="ctr"/>
                      <a:r>
                        <a:rPr lang="en-IN" b="1">
                          <a:effectLst/>
                        </a:rPr>
                        <a:t>min</a:t>
                      </a:r>
                    </a:p>
                  </a:txBody>
                  <a:tcPr anchor="ctr"/>
                </a:tc>
                <a:tc>
                  <a:txBody>
                    <a:bodyPr/>
                    <a:lstStyle/>
                    <a:p>
                      <a:pPr algn="r"/>
                      <a:r>
                        <a:rPr lang="en-IN">
                          <a:effectLst/>
                        </a:rPr>
                        <a:t>0.444000</a:t>
                      </a:r>
                    </a:p>
                  </a:txBody>
                  <a:tcPr anchor="ctr"/>
                </a:tc>
                <a:tc>
                  <a:txBody>
                    <a:bodyPr/>
                    <a:lstStyle/>
                    <a:p>
                      <a:pPr algn="r"/>
                      <a:r>
                        <a:rPr lang="en-IN">
                          <a:effectLst/>
                        </a:rPr>
                        <a:t>1.000000</a:t>
                      </a:r>
                    </a:p>
                  </a:txBody>
                  <a:tcPr anchor="ctr"/>
                </a:tc>
                <a:tc>
                  <a:txBody>
                    <a:bodyPr/>
                    <a:lstStyle/>
                    <a:p>
                      <a:pPr algn="r"/>
                      <a:r>
                        <a:rPr lang="en-IN">
                          <a:effectLst/>
                        </a:rPr>
                        <a:t>0.000000</a:t>
                      </a:r>
                    </a:p>
                  </a:txBody>
                  <a:tcPr anchor="ctr"/>
                </a:tc>
                <a:tc>
                  <a:txBody>
                    <a:bodyPr/>
                    <a:lstStyle/>
                    <a:p>
                      <a:pPr algn="r"/>
                      <a:r>
                        <a:rPr lang="en-IN">
                          <a:effectLst/>
                        </a:rPr>
                        <a:t>-6599.978000</a:t>
                      </a:r>
                    </a:p>
                  </a:txBody>
                  <a:tcPr anchor="ctr"/>
                </a:tc>
                <a:tc>
                  <a:txBody>
                    <a:bodyPr/>
                    <a:lstStyle/>
                    <a:p>
                      <a:pPr algn="r"/>
                      <a:r>
                        <a:rPr lang="en-IN">
                          <a:effectLst/>
                        </a:rPr>
                        <a:t>-275.000000</a:t>
                      </a:r>
                    </a:p>
                  </a:txBody>
                  <a:tcPr anchor="ctr"/>
                </a:tc>
                <a:extLst>
                  <a:ext uri="{0D108BD9-81ED-4DB2-BD59-A6C34878D82A}">
                    <a16:rowId xmlns:a16="http://schemas.microsoft.com/office/drawing/2014/main" val="675550093"/>
                  </a:ext>
                </a:extLst>
              </a:tr>
              <a:tr h="370840">
                <a:tc>
                  <a:txBody>
                    <a:bodyPr/>
                    <a:lstStyle/>
                    <a:p>
                      <a:pPr fontAlgn="ctr"/>
                      <a:r>
                        <a:rPr lang="en-IN" b="1">
                          <a:effectLst/>
                        </a:rPr>
                        <a:t>25%</a:t>
                      </a:r>
                    </a:p>
                  </a:txBody>
                  <a:tcPr anchor="ctr"/>
                </a:tc>
                <a:tc>
                  <a:txBody>
                    <a:bodyPr/>
                    <a:lstStyle/>
                    <a:p>
                      <a:pPr algn="r"/>
                      <a:r>
                        <a:rPr lang="en-IN">
                          <a:effectLst/>
                        </a:rPr>
                        <a:t>17.340000</a:t>
                      </a:r>
                    </a:p>
                  </a:txBody>
                  <a:tcPr anchor="ctr"/>
                </a:tc>
                <a:tc>
                  <a:txBody>
                    <a:bodyPr/>
                    <a:lstStyle/>
                    <a:p>
                      <a:pPr algn="r"/>
                      <a:r>
                        <a:rPr lang="en-IN">
                          <a:effectLst/>
                        </a:rPr>
                        <a:t>2.000000</a:t>
                      </a:r>
                    </a:p>
                  </a:txBody>
                  <a:tcPr anchor="ctr"/>
                </a:tc>
                <a:tc>
                  <a:txBody>
                    <a:bodyPr/>
                    <a:lstStyle/>
                    <a:p>
                      <a:pPr algn="r"/>
                      <a:r>
                        <a:rPr lang="en-IN">
                          <a:effectLst/>
                        </a:rPr>
                        <a:t>0.000000</a:t>
                      </a:r>
                    </a:p>
                  </a:txBody>
                  <a:tcPr anchor="ctr"/>
                </a:tc>
                <a:tc>
                  <a:txBody>
                    <a:bodyPr/>
                    <a:lstStyle/>
                    <a:p>
                      <a:pPr algn="r"/>
                      <a:r>
                        <a:rPr lang="en-IN">
                          <a:effectLst/>
                        </a:rPr>
                        <a:t>1.724800</a:t>
                      </a:r>
                    </a:p>
                  </a:txBody>
                  <a:tcPr anchor="ctr"/>
                </a:tc>
                <a:tc>
                  <a:txBody>
                    <a:bodyPr/>
                    <a:lstStyle/>
                    <a:p>
                      <a:pPr algn="r"/>
                      <a:r>
                        <a:rPr lang="en-IN">
                          <a:effectLst/>
                        </a:rPr>
                        <a:t>7.500000</a:t>
                      </a:r>
                    </a:p>
                  </a:txBody>
                  <a:tcPr anchor="ctr"/>
                </a:tc>
                <a:extLst>
                  <a:ext uri="{0D108BD9-81ED-4DB2-BD59-A6C34878D82A}">
                    <a16:rowId xmlns:a16="http://schemas.microsoft.com/office/drawing/2014/main" val="3918649970"/>
                  </a:ext>
                </a:extLst>
              </a:tr>
              <a:tr h="370840">
                <a:tc>
                  <a:txBody>
                    <a:bodyPr/>
                    <a:lstStyle/>
                    <a:p>
                      <a:pPr fontAlgn="ctr"/>
                      <a:r>
                        <a:rPr lang="en-IN" b="1">
                          <a:effectLst/>
                        </a:rPr>
                        <a:t>50%</a:t>
                      </a:r>
                    </a:p>
                  </a:txBody>
                  <a:tcPr anchor="ctr"/>
                </a:tc>
                <a:tc>
                  <a:txBody>
                    <a:bodyPr/>
                    <a:lstStyle/>
                    <a:p>
                      <a:pPr algn="r"/>
                      <a:r>
                        <a:rPr lang="en-IN">
                          <a:effectLst/>
                        </a:rPr>
                        <a:t>55.000000</a:t>
                      </a:r>
                    </a:p>
                  </a:txBody>
                  <a:tcPr anchor="ctr"/>
                </a:tc>
                <a:tc>
                  <a:txBody>
                    <a:bodyPr/>
                    <a:lstStyle/>
                    <a:p>
                      <a:pPr algn="r"/>
                      <a:r>
                        <a:rPr lang="en-IN">
                          <a:effectLst/>
                        </a:rPr>
                        <a:t>3.000000</a:t>
                      </a:r>
                    </a:p>
                  </a:txBody>
                  <a:tcPr anchor="ctr"/>
                </a:tc>
                <a:tc>
                  <a:txBody>
                    <a:bodyPr/>
                    <a:lstStyle/>
                    <a:p>
                      <a:pPr algn="r"/>
                      <a:r>
                        <a:rPr lang="en-IN">
                          <a:effectLst/>
                        </a:rPr>
                        <a:t>0.200000</a:t>
                      </a:r>
                    </a:p>
                  </a:txBody>
                  <a:tcPr anchor="ctr"/>
                </a:tc>
                <a:tc>
                  <a:txBody>
                    <a:bodyPr/>
                    <a:lstStyle/>
                    <a:p>
                      <a:pPr algn="r"/>
                      <a:r>
                        <a:rPr lang="en-IN">
                          <a:effectLst/>
                        </a:rPr>
                        <a:t>8.679950</a:t>
                      </a:r>
                    </a:p>
                  </a:txBody>
                  <a:tcPr anchor="ctr"/>
                </a:tc>
                <a:tc>
                  <a:txBody>
                    <a:bodyPr/>
                    <a:lstStyle/>
                    <a:p>
                      <a:pPr algn="r"/>
                      <a:r>
                        <a:rPr lang="en-IN">
                          <a:effectLst/>
                        </a:rPr>
                        <a:t>27.000000</a:t>
                      </a:r>
                    </a:p>
                  </a:txBody>
                  <a:tcPr anchor="ctr"/>
                </a:tc>
                <a:extLst>
                  <a:ext uri="{0D108BD9-81ED-4DB2-BD59-A6C34878D82A}">
                    <a16:rowId xmlns:a16="http://schemas.microsoft.com/office/drawing/2014/main" val="3976697635"/>
                  </a:ext>
                </a:extLst>
              </a:tr>
              <a:tr h="370840">
                <a:tc>
                  <a:txBody>
                    <a:bodyPr/>
                    <a:lstStyle/>
                    <a:p>
                      <a:pPr fontAlgn="ctr"/>
                      <a:r>
                        <a:rPr lang="en-IN" b="1">
                          <a:effectLst/>
                        </a:rPr>
                        <a:t>75%</a:t>
                      </a:r>
                    </a:p>
                  </a:txBody>
                  <a:tcPr anchor="ctr"/>
                </a:tc>
                <a:tc>
                  <a:txBody>
                    <a:bodyPr/>
                    <a:lstStyle/>
                    <a:p>
                      <a:pPr algn="r"/>
                      <a:r>
                        <a:rPr lang="en-IN">
                          <a:effectLst/>
                        </a:rPr>
                        <a:t>210.104000</a:t>
                      </a:r>
                    </a:p>
                  </a:txBody>
                  <a:tcPr anchor="ctr"/>
                </a:tc>
                <a:tc>
                  <a:txBody>
                    <a:bodyPr/>
                    <a:lstStyle/>
                    <a:p>
                      <a:pPr algn="r"/>
                      <a:r>
                        <a:rPr lang="en-IN">
                          <a:effectLst/>
                        </a:rPr>
                        <a:t>5.000000</a:t>
                      </a:r>
                    </a:p>
                  </a:txBody>
                  <a:tcPr anchor="ctr"/>
                </a:tc>
                <a:tc>
                  <a:txBody>
                    <a:bodyPr/>
                    <a:lstStyle/>
                    <a:p>
                      <a:pPr algn="r"/>
                      <a:r>
                        <a:rPr lang="en-IN">
                          <a:effectLst/>
                        </a:rPr>
                        <a:t>0.200000</a:t>
                      </a:r>
                    </a:p>
                  </a:txBody>
                  <a:tcPr anchor="ctr"/>
                </a:tc>
                <a:tc>
                  <a:txBody>
                    <a:bodyPr/>
                    <a:lstStyle/>
                    <a:p>
                      <a:pPr algn="r"/>
                      <a:r>
                        <a:rPr lang="en-IN">
                          <a:effectLst/>
                        </a:rPr>
                        <a:t>29.534700</a:t>
                      </a:r>
                    </a:p>
                  </a:txBody>
                  <a:tcPr anchor="ctr"/>
                </a:tc>
                <a:tc>
                  <a:txBody>
                    <a:bodyPr/>
                    <a:lstStyle/>
                    <a:p>
                      <a:pPr algn="r"/>
                      <a:r>
                        <a:rPr lang="en-IN">
                          <a:effectLst/>
                        </a:rPr>
                        <a:t>36.250000</a:t>
                      </a:r>
                    </a:p>
                  </a:txBody>
                  <a:tcPr anchor="ctr"/>
                </a:tc>
                <a:extLst>
                  <a:ext uri="{0D108BD9-81ED-4DB2-BD59-A6C34878D82A}">
                    <a16:rowId xmlns:a16="http://schemas.microsoft.com/office/drawing/2014/main" val="4073075913"/>
                  </a:ext>
                </a:extLst>
              </a:tr>
              <a:tr h="370840">
                <a:tc>
                  <a:txBody>
                    <a:bodyPr/>
                    <a:lstStyle/>
                    <a:p>
                      <a:pPr fontAlgn="ctr"/>
                      <a:r>
                        <a:rPr lang="en-IN" b="1">
                          <a:effectLst/>
                        </a:rPr>
                        <a:t>max</a:t>
                      </a:r>
                    </a:p>
                  </a:txBody>
                  <a:tcPr anchor="ctr"/>
                </a:tc>
                <a:tc>
                  <a:txBody>
                    <a:bodyPr/>
                    <a:lstStyle/>
                    <a:p>
                      <a:pPr algn="r"/>
                      <a:r>
                        <a:rPr lang="en-IN">
                          <a:effectLst/>
                        </a:rPr>
                        <a:t>22638.480000</a:t>
                      </a:r>
                    </a:p>
                  </a:txBody>
                  <a:tcPr anchor="ctr"/>
                </a:tc>
                <a:tc>
                  <a:txBody>
                    <a:bodyPr/>
                    <a:lstStyle/>
                    <a:p>
                      <a:pPr algn="r"/>
                      <a:r>
                        <a:rPr lang="en-IN">
                          <a:effectLst/>
                        </a:rPr>
                        <a:t>14.000000</a:t>
                      </a:r>
                    </a:p>
                  </a:txBody>
                  <a:tcPr anchor="ctr"/>
                </a:tc>
                <a:tc>
                  <a:txBody>
                    <a:bodyPr/>
                    <a:lstStyle/>
                    <a:p>
                      <a:pPr algn="r"/>
                      <a:r>
                        <a:rPr lang="en-IN">
                          <a:effectLst/>
                        </a:rPr>
                        <a:t>0.800000</a:t>
                      </a:r>
                    </a:p>
                  </a:txBody>
                  <a:tcPr anchor="ctr"/>
                </a:tc>
                <a:tc>
                  <a:txBody>
                    <a:bodyPr/>
                    <a:lstStyle/>
                    <a:p>
                      <a:pPr algn="r"/>
                      <a:r>
                        <a:rPr lang="en-IN">
                          <a:effectLst/>
                        </a:rPr>
                        <a:t>8399.976000</a:t>
                      </a:r>
                    </a:p>
                  </a:txBody>
                  <a:tcPr anchor="ctr"/>
                </a:tc>
                <a:tc>
                  <a:txBody>
                    <a:bodyPr/>
                    <a:lstStyle/>
                    <a:p>
                      <a:pPr algn="r"/>
                      <a:r>
                        <a:rPr lang="en-IN" dirty="0">
                          <a:effectLst/>
                        </a:rPr>
                        <a:t>50.000000</a:t>
                      </a:r>
                    </a:p>
                  </a:txBody>
                  <a:tcPr anchor="ctr"/>
                </a:tc>
                <a:extLst>
                  <a:ext uri="{0D108BD9-81ED-4DB2-BD59-A6C34878D82A}">
                    <a16:rowId xmlns:a16="http://schemas.microsoft.com/office/drawing/2014/main" val="3204318141"/>
                  </a:ext>
                </a:extLst>
              </a:tr>
            </a:tbl>
          </a:graphicData>
        </a:graphic>
      </p:graphicFrame>
      <p:sp>
        <p:nvSpPr>
          <p:cNvPr id="6" name="TextBox 5">
            <a:extLst>
              <a:ext uri="{FF2B5EF4-FFF2-40B4-BE49-F238E27FC236}">
                <a16:creationId xmlns:a16="http://schemas.microsoft.com/office/drawing/2014/main" id="{C3652EDC-495A-5349-D782-657C5A037D12}"/>
              </a:ext>
            </a:extLst>
          </p:cNvPr>
          <p:cNvSpPr txBox="1"/>
          <p:nvPr/>
        </p:nvSpPr>
        <p:spPr>
          <a:xfrm>
            <a:off x="629264" y="5728872"/>
            <a:ext cx="11257937" cy="1015663"/>
          </a:xfrm>
          <a:prstGeom prst="rect">
            <a:avLst/>
          </a:prstGeom>
          <a:noFill/>
        </p:spPr>
        <p:txBody>
          <a:bodyPr wrap="square">
            <a:spAutoFit/>
          </a:bodyPr>
          <a:lstStyle/>
          <a:p>
            <a:pPr marL="285750" indent="-285750">
              <a:buFont typeface="Wingdings" panose="05000000000000000000" pitchFamily="2" charset="2"/>
              <a:buChar char="Ø"/>
            </a:pPr>
            <a:r>
              <a:rPr lang="en-US" sz="2000" dirty="0"/>
              <a:t>75% of orders makes at least 36% profit margin.</a:t>
            </a:r>
          </a:p>
          <a:p>
            <a:pPr marL="285750" indent="-285750">
              <a:buFont typeface="Wingdings" panose="05000000000000000000" pitchFamily="2" charset="2"/>
              <a:buChar char="Ø"/>
            </a:pPr>
            <a:r>
              <a:rPr lang="en-US" sz="2000" dirty="0"/>
              <a:t>Loss-making orders can go up to 275% losses. We must place emphasis on these loss-making sales to cut them off.</a:t>
            </a:r>
            <a:endParaRPr lang="en-IN" sz="2000" dirty="0"/>
          </a:p>
        </p:txBody>
      </p:sp>
      <p:sp>
        <p:nvSpPr>
          <p:cNvPr id="11" name="Title 10">
            <a:extLst>
              <a:ext uri="{FF2B5EF4-FFF2-40B4-BE49-F238E27FC236}">
                <a16:creationId xmlns:a16="http://schemas.microsoft.com/office/drawing/2014/main" id="{E7D6D4E3-4730-3EC9-D28B-1B2082236A62}"/>
              </a:ext>
            </a:extLst>
          </p:cNvPr>
          <p:cNvSpPr>
            <a:spLocks noGrp="1"/>
          </p:cNvSpPr>
          <p:nvPr>
            <p:ph type="title"/>
          </p:nvPr>
        </p:nvSpPr>
        <p:spPr/>
        <p:txBody>
          <a:bodyPr/>
          <a:lstStyle/>
          <a:p>
            <a:pPr algn="ctr"/>
            <a:r>
              <a:rPr lang="en-IN" sz="4800" b="1" dirty="0">
                <a:solidFill>
                  <a:schemeClr val="bg1"/>
                </a:solidFill>
              </a:rPr>
              <a:t>STATISTICS</a:t>
            </a:r>
          </a:p>
        </p:txBody>
      </p:sp>
    </p:spTree>
    <p:extLst>
      <p:ext uri="{BB962C8B-B14F-4D97-AF65-F5344CB8AC3E}">
        <p14:creationId xmlns:p14="http://schemas.microsoft.com/office/powerpoint/2010/main" val="2444183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5FAC-B1D6-CC68-8178-1F6E9DECF19E}"/>
              </a:ext>
            </a:extLst>
          </p:cNvPr>
          <p:cNvSpPr>
            <a:spLocks noGrp="1"/>
          </p:cNvSpPr>
          <p:nvPr>
            <p:ph type="title"/>
          </p:nvPr>
        </p:nvSpPr>
        <p:spPr/>
        <p:txBody>
          <a:bodyPr/>
          <a:lstStyle/>
          <a:p>
            <a:pPr algn="ctr"/>
            <a:r>
              <a:rPr lang="en-IN" sz="4800" b="1" dirty="0">
                <a:solidFill>
                  <a:schemeClr val="bg1"/>
                </a:solidFill>
              </a:rPr>
              <a:t>VISUALIZATIONS</a:t>
            </a:r>
          </a:p>
        </p:txBody>
      </p:sp>
      <p:sp>
        <p:nvSpPr>
          <p:cNvPr id="4" name="TextBox 3">
            <a:extLst>
              <a:ext uri="{FF2B5EF4-FFF2-40B4-BE49-F238E27FC236}">
                <a16:creationId xmlns:a16="http://schemas.microsoft.com/office/drawing/2014/main" id="{9169387B-D0CF-2E57-9294-6EA26F4E3915}"/>
              </a:ext>
            </a:extLst>
          </p:cNvPr>
          <p:cNvSpPr txBox="1"/>
          <p:nvPr/>
        </p:nvSpPr>
        <p:spPr>
          <a:xfrm>
            <a:off x="1154954" y="3242552"/>
            <a:ext cx="10137058" cy="1631216"/>
          </a:xfrm>
          <a:prstGeom prst="rect">
            <a:avLst/>
          </a:prstGeom>
          <a:noFill/>
        </p:spPr>
        <p:txBody>
          <a:bodyPr wrap="square">
            <a:spAutoFit/>
          </a:bodyPr>
          <a:lstStyle/>
          <a:p>
            <a:pPr algn="ctr"/>
            <a:r>
              <a:rPr lang="en-US" sz="2400" dirty="0"/>
              <a:t>We can represent data through use of common graphics, such as charts, plots, infographics, and even animations. These visual displays of information communicate complex data relationships and data-driven insights in a way that is easy to understand.</a:t>
            </a:r>
            <a:endParaRPr lang="en-IN" dirty="0"/>
          </a:p>
        </p:txBody>
      </p:sp>
    </p:spTree>
    <p:extLst>
      <p:ext uri="{BB962C8B-B14F-4D97-AF65-F5344CB8AC3E}">
        <p14:creationId xmlns:p14="http://schemas.microsoft.com/office/powerpoint/2010/main" val="40285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B642A2-40C9-C43A-AB58-1D34228425D4}"/>
              </a:ext>
            </a:extLst>
          </p:cNvPr>
          <p:cNvPicPr>
            <a:picLocks noChangeAspect="1"/>
          </p:cNvPicPr>
          <p:nvPr/>
        </p:nvPicPr>
        <p:blipFill>
          <a:blip r:embed="rId2"/>
          <a:stretch>
            <a:fillRect/>
          </a:stretch>
        </p:blipFill>
        <p:spPr>
          <a:xfrm>
            <a:off x="367018" y="568585"/>
            <a:ext cx="4467225" cy="3705225"/>
          </a:xfrm>
          <a:prstGeom prst="rect">
            <a:avLst/>
          </a:prstGeom>
        </p:spPr>
      </p:pic>
      <p:pic>
        <p:nvPicPr>
          <p:cNvPr id="9" name="Picture 8">
            <a:extLst>
              <a:ext uri="{FF2B5EF4-FFF2-40B4-BE49-F238E27FC236}">
                <a16:creationId xmlns:a16="http://schemas.microsoft.com/office/drawing/2014/main" id="{09DB3484-B502-FBD3-E4DC-6E8ADFC129A7}"/>
              </a:ext>
            </a:extLst>
          </p:cNvPr>
          <p:cNvPicPr>
            <a:picLocks noChangeAspect="1"/>
          </p:cNvPicPr>
          <p:nvPr/>
        </p:nvPicPr>
        <p:blipFill>
          <a:blip r:embed="rId3"/>
          <a:stretch>
            <a:fillRect/>
          </a:stretch>
        </p:blipFill>
        <p:spPr>
          <a:xfrm>
            <a:off x="6617109" y="2825085"/>
            <a:ext cx="4248150" cy="3705225"/>
          </a:xfrm>
          <a:prstGeom prst="rect">
            <a:avLst/>
          </a:prstGeom>
        </p:spPr>
      </p:pic>
      <p:sp>
        <p:nvSpPr>
          <p:cNvPr id="11" name="TextBox 10">
            <a:extLst>
              <a:ext uri="{FF2B5EF4-FFF2-40B4-BE49-F238E27FC236}">
                <a16:creationId xmlns:a16="http://schemas.microsoft.com/office/drawing/2014/main" id="{F4BD3216-E149-CA69-B06A-B12776118C47}"/>
              </a:ext>
            </a:extLst>
          </p:cNvPr>
          <p:cNvSpPr txBox="1"/>
          <p:nvPr/>
        </p:nvSpPr>
        <p:spPr>
          <a:xfrm>
            <a:off x="5143960" y="1486524"/>
            <a:ext cx="5211097" cy="1200329"/>
          </a:xfrm>
          <a:prstGeom prst="rect">
            <a:avLst/>
          </a:prstGeom>
          <a:noFill/>
        </p:spPr>
        <p:txBody>
          <a:bodyPr wrap="square" rtlCol="0">
            <a:spAutoFit/>
          </a:bodyPr>
          <a:lstStyle/>
          <a:p>
            <a:r>
              <a:rPr lang="en-US" dirty="0"/>
              <a:t>“Technology” has contributed maximum towards sales which is 36%. It is then followed by “Furniture” which is 32%. “Office Supplies” has contributed the least which is 31%.</a:t>
            </a:r>
            <a:endParaRPr lang="en-IN" dirty="0"/>
          </a:p>
        </p:txBody>
      </p:sp>
      <p:sp>
        <p:nvSpPr>
          <p:cNvPr id="12" name="TextBox 11">
            <a:extLst>
              <a:ext uri="{FF2B5EF4-FFF2-40B4-BE49-F238E27FC236}">
                <a16:creationId xmlns:a16="http://schemas.microsoft.com/office/drawing/2014/main" id="{56CEBA7B-9867-174E-EC8D-4B1C1FDC9D22}"/>
              </a:ext>
            </a:extLst>
          </p:cNvPr>
          <p:cNvSpPr txBox="1"/>
          <p:nvPr/>
        </p:nvSpPr>
        <p:spPr>
          <a:xfrm>
            <a:off x="845574" y="4758066"/>
            <a:ext cx="5682431" cy="1477328"/>
          </a:xfrm>
          <a:prstGeom prst="rect">
            <a:avLst/>
          </a:prstGeom>
          <a:noFill/>
        </p:spPr>
        <p:txBody>
          <a:bodyPr wrap="square" rtlCol="0">
            <a:spAutoFit/>
          </a:bodyPr>
          <a:lstStyle/>
          <a:p>
            <a:r>
              <a:rPr lang="en-IN" dirty="0"/>
              <a:t>But at the same time the percentage profit by category chart shows that, where Furniture has a 32% sales but contribute only 6% in profit. It also depicts that Technology and Office Supplies gives a 51% &amp;43% profit respectively.</a:t>
            </a:r>
          </a:p>
        </p:txBody>
      </p:sp>
      <p:pic>
        <p:nvPicPr>
          <p:cNvPr id="19" name="Picture 18">
            <a:extLst>
              <a:ext uri="{FF2B5EF4-FFF2-40B4-BE49-F238E27FC236}">
                <a16:creationId xmlns:a16="http://schemas.microsoft.com/office/drawing/2014/main" id="{AA808833-201B-F155-D736-2E5DE4F6DC90}"/>
              </a:ext>
            </a:extLst>
          </p:cNvPr>
          <p:cNvPicPr>
            <a:picLocks noChangeAspect="1"/>
          </p:cNvPicPr>
          <p:nvPr/>
        </p:nvPicPr>
        <p:blipFill>
          <a:blip r:embed="rId4"/>
          <a:stretch>
            <a:fillRect/>
          </a:stretch>
        </p:blipFill>
        <p:spPr>
          <a:xfrm>
            <a:off x="1553496" y="3981688"/>
            <a:ext cx="4542504" cy="499915"/>
          </a:xfrm>
          <a:prstGeom prst="rect">
            <a:avLst/>
          </a:prstGeom>
        </p:spPr>
      </p:pic>
      <p:pic>
        <p:nvPicPr>
          <p:cNvPr id="22" name="Picture 21">
            <a:extLst>
              <a:ext uri="{FF2B5EF4-FFF2-40B4-BE49-F238E27FC236}">
                <a16:creationId xmlns:a16="http://schemas.microsoft.com/office/drawing/2014/main" id="{D53103EA-08DC-3597-E4F3-C23E9CBF172D}"/>
              </a:ext>
            </a:extLst>
          </p:cNvPr>
          <p:cNvPicPr>
            <a:picLocks noChangeAspect="1"/>
          </p:cNvPicPr>
          <p:nvPr/>
        </p:nvPicPr>
        <p:blipFill>
          <a:blip r:embed="rId5"/>
          <a:stretch>
            <a:fillRect/>
          </a:stretch>
        </p:blipFill>
        <p:spPr>
          <a:xfrm>
            <a:off x="7393858" y="6340111"/>
            <a:ext cx="4596652" cy="499915"/>
          </a:xfrm>
          <a:prstGeom prst="rect">
            <a:avLst/>
          </a:prstGeom>
        </p:spPr>
      </p:pic>
      <p:pic>
        <p:nvPicPr>
          <p:cNvPr id="5" name="Picture 4">
            <a:extLst>
              <a:ext uri="{FF2B5EF4-FFF2-40B4-BE49-F238E27FC236}">
                <a16:creationId xmlns:a16="http://schemas.microsoft.com/office/drawing/2014/main" id="{2046D94D-524F-C471-3BFC-03B43D2F231C}"/>
              </a:ext>
            </a:extLst>
          </p:cNvPr>
          <p:cNvPicPr>
            <a:picLocks noChangeAspect="1"/>
          </p:cNvPicPr>
          <p:nvPr/>
        </p:nvPicPr>
        <p:blipFill>
          <a:blip r:embed="rId6"/>
          <a:stretch>
            <a:fillRect/>
          </a:stretch>
        </p:blipFill>
        <p:spPr>
          <a:xfrm>
            <a:off x="568013" y="321676"/>
            <a:ext cx="7278129" cy="696842"/>
          </a:xfrm>
          <a:prstGeom prst="rect">
            <a:avLst/>
          </a:prstGeom>
        </p:spPr>
      </p:pic>
    </p:spTree>
    <p:extLst>
      <p:ext uri="{BB962C8B-B14F-4D97-AF65-F5344CB8AC3E}">
        <p14:creationId xmlns:p14="http://schemas.microsoft.com/office/powerpoint/2010/main" val="246288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82ACE4-3A61-A3C0-6E21-995126ED4CA6}"/>
              </a:ext>
            </a:extLst>
          </p:cNvPr>
          <p:cNvPicPr>
            <a:picLocks noChangeAspect="1"/>
          </p:cNvPicPr>
          <p:nvPr/>
        </p:nvPicPr>
        <p:blipFill>
          <a:blip r:embed="rId2"/>
          <a:stretch>
            <a:fillRect/>
          </a:stretch>
        </p:blipFill>
        <p:spPr>
          <a:xfrm>
            <a:off x="6420772" y="1884720"/>
            <a:ext cx="5505450" cy="4838700"/>
          </a:xfrm>
          <a:prstGeom prst="rect">
            <a:avLst/>
          </a:prstGeom>
        </p:spPr>
      </p:pic>
      <p:pic>
        <p:nvPicPr>
          <p:cNvPr id="4" name="Picture 3">
            <a:extLst>
              <a:ext uri="{FF2B5EF4-FFF2-40B4-BE49-F238E27FC236}">
                <a16:creationId xmlns:a16="http://schemas.microsoft.com/office/drawing/2014/main" id="{44118AAD-0F7A-F9E5-7106-1E3E277159A5}"/>
              </a:ext>
            </a:extLst>
          </p:cNvPr>
          <p:cNvPicPr>
            <a:picLocks noChangeAspect="1"/>
          </p:cNvPicPr>
          <p:nvPr/>
        </p:nvPicPr>
        <p:blipFill>
          <a:blip r:embed="rId3"/>
          <a:stretch>
            <a:fillRect/>
          </a:stretch>
        </p:blipFill>
        <p:spPr>
          <a:xfrm>
            <a:off x="458728" y="350400"/>
            <a:ext cx="5362787" cy="799974"/>
          </a:xfrm>
          <a:prstGeom prst="rect">
            <a:avLst/>
          </a:prstGeom>
        </p:spPr>
      </p:pic>
      <p:sp>
        <p:nvSpPr>
          <p:cNvPr id="6" name="TextBox 5">
            <a:extLst>
              <a:ext uri="{FF2B5EF4-FFF2-40B4-BE49-F238E27FC236}">
                <a16:creationId xmlns:a16="http://schemas.microsoft.com/office/drawing/2014/main" id="{121A1CB3-CA00-DE41-79F6-D4D9A979FFF4}"/>
              </a:ext>
            </a:extLst>
          </p:cNvPr>
          <p:cNvSpPr txBox="1"/>
          <p:nvPr/>
        </p:nvSpPr>
        <p:spPr>
          <a:xfrm>
            <a:off x="324772" y="2643632"/>
            <a:ext cx="6096000" cy="1938992"/>
          </a:xfrm>
          <a:prstGeom prst="rect">
            <a:avLst/>
          </a:prstGeom>
          <a:noFill/>
        </p:spPr>
        <p:txBody>
          <a:bodyPr wrap="square">
            <a:spAutoFit/>
          </a:bodyPr>
          <a:lstStyle/>
          <a:p>
            <a:pPr marL="285750" indent="-285750">
              <a:buFont typeface="Wingdings" panose="05000000000000000000" pitchFamily="2" charset="2"/>
              <a:buChar char="Ø"/>
            </a:pPr>
            <a:r>
              <a:rPr lang="en-US" sz="2000" dirty="0"/>
              <a:t>Consumer segment is most profitable, followed by Corporate Segment and Home Office.</a:t>
            </a:r>
          </a:p>
          <a:p>
            <a:pPr marL="285750" indent="-285750">
              <a:buFont typeface="Wingdings" panose="05000000000000000000" pitchFamily="2" charset="2"/>
              <a:buChar char="Ø"/>
            </a:pPr>
            <a:r>
              <a:rPr lang="en-US" sz="2000" dirty="0"/>
              <a:t>Hence, marketing strategy has to target or place more focus on retaining Consumer and Corporate Segment customers.</a:t>
            </a:r>
            <a:endParaRPr lang="en-IN" sz="2000" dirty="0"/>
          </a:p>
        </p:txBody>
      </p:sp>
    </p:spTree>
    <p:extLst>
      <p:ext uri="{BB962C8B-B14F-4D97-AF65-F5344CB8AC3E}">
        <p14:creationId xmlns:p14="http://schemas.microsoft.com/office/powerpoint/2010/main" val="224784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BA804-59D9-A4BB-8210-18DA6390B310}"/>
              </a:ext>
            </a:extLst>
          </p:cNvPr>
          <p:cNvPicPr>
            <a:picLocks noChangeAspect="1"/>
          </p:cNvPicPr>
          <p:nvPr/>
        </p:nvPicPr>
        <p:blipFill>
          <a:blip r:embed="rId2"/>
          <a:stretch>
            <a:fillRect/>
          </a:stretch>
        </p:blipFill>
        <p:spPr>
          <a:xfrm>
            <a:off x="6882580" y="1448568"/>
            <a:ext cx="4019550" cy="3705225"/>
          </a:xfrm>
          <a:prstGeom prst="rect">
            <a:avLst/>
          </a:prstGeom>
        </p:spPr>
      </p:pic>
      <p:pic>
        <p:nvPicPr>
          <p:cNvPr id="5" name="Picture 4">
            <a:extLst>
              <a:ext uri="{FF2B5EF4-FFF2-40B4-BE49-F238E27FC236}">
                <a16:creationId xmlns:a16="http://schemas.microsoft.com/office/drawing/2014/main" id="{3544A6F0-42DD-1D57-7B48-6031B1C522EF}"/>
              </a:ext>
            </a:extLst>
          </p:cNvPr>
          <p:cNvPicPr>
            <a:picLocks noChangeAspect="1"/>
          </p:cNvPicPr>
          <p:nvPr/>
        </p:nvPicPr>
        <p:blipFill>
          <a:blip r:embed="rId3"/>
          <a:stretch>
            <a:fillRect/>
          </a:stretch>
        </p:blipFill>
        <p:spPr>
          <a:xfrm>
            <a:off x="1160828" y="2020530"/>
            <a:ext cx="3670798" cy="3491297"/>
          </a:xfrm>
          <a:prstGeom prst="rect">
            <a:avLst/>
          </a:prstGeom>
        </p:spPr>
      </p:pic>
      <p:pic>
        <p:nvPicPr>
          <p:cNvPr id="7" name="Picture 6">
            <a:extLst>
              <a:ext uri="{FF2B5EF4-FFF2-40B4-BE49-F238E27FC236}">
                <a16:creationId xmlns:a16="http://schemas.microsoft.com/office/drawing/2014/main" id="{EF4D615D-C0AE-7E47-82C9-438CD019F9FC}"/>
              </a:ext>
            </a:extLst>
          </p:cNvPr>
          <p:cNvPicPr>
            <a:picLocks noChangeAspect="1"/>
          </p:cNvPicPr>
          <p:nvPr/>
        </p:nvPicPr>
        <p:blipFill>
          <a:blip r:embed="rId4"/>
          <a:stretch>
            <a:fillRect/>
          </a:stretch>
        </p:blipFill>
        <p:spPr>
          <a:xfrm>
            <a:off x="671132" y="438890"/>
            <a:ext cx="7526665" cy="750813"/>
          </a:xfrm>
          <a:prstGeom prst="rect">
            <a:avLst/>
          </a:prstGeom>
        </p:spPr>
      </p:pic>
      <p:sp>
        <p:nvSpPr>
          <p:cNvPr id="9" name="TextBox 8">
            <a:extLst>
              <a:ext uri="{FF2B5EF4-FFF2-40B4-BE49-F238E27FC236}">
                <a16:creationId xmlns:a16="http://schemas.microsoft.com/office/drawing/2014/main" id="{985EEE61-9137-55C4-ACE8-69D02533B2E8}"/>
              </a:ext>
            </a:extLst>
          </p:cNvPr>
          <p:cNvSpPr txBox="1"/>
          <p:nvPr/>
        </p:nvSpPr>
        <p:spPr>
          <a:xfrm>
            <a:off x="5775523" y="5273044"/>
            <a:ext cx="6868761" cy="400110"/>
          </a:xfrm>
          <a:prstGeom prst="rect">
            <a:avLst/>
          </a:prstGeom>
          <a:noFill/>
        </p:spPr>
        <p:txBody>
          <a:bodyPr wrap="square">
            <a:spAutoFit/>
          </a:bodyPr>
          <a:lstStyle/>
          <a:p>
            <a:pPr marL="285750" indent="-285750">
              <a:buFont typeface="Wingdings" panose="05000000000000000000" pitchFamily="2" charset="2"/>
              <a:buChar char="Ø"/>
            </a:pPr>
            <a:r>
              <a:rPr lang="en-US" sz="2000" dirty="0"/>
              <a:t>Also, East and West region are most profitable</a:t>
            </a:r>
            <a:r>
              <a:rPr lang="en-US" dirty="0"/>
              <a:t>.</a:t>
            </a:r>
            <a:endParaRPr lang="en-IN" dirty="0"/>
          </a:p>
        </p:txBody>
      </p:sp>
      <p:sp>
        <p:nvSpPr>
          <p:cNvPr id="11" name="TextBox 10">
            <a:extLst>
              <a:ext uri="{FF2B5EF4-FFF2-40B4-BE49-F238E27FC236}">
                <a16:creationId xmlns:a16="http://schemas.microsoft.com/office/drawing/2014/main" id="{22720D46-8CB6-7FC4-1F43-57EC376090D8}"/>
              </a:ext>
            </a:extLst>
          </p:cNvPr>
          <p:cNvSpPr txBox="1"/>
          <p:nvPr/>
        </p:nvSpPr>
        <p:spPr>
          <a:xfrm>
            <a:off x="786580" y="1584956"/>
            <a:ext cx="6096000" cy="400110"/>
          </a:xfrm>
          <a:prstGeom prst="rect">
            <a:avLst/>
          </a:prstGeom>
          <a:noFill/>
        </p:spPr>
        <p:txBody>
          <a:bodyPr wrap="square">
            <a:spAutoFit/>
          </a:bodyPr>
          <a:lstStyle/>
          <a:p>
            <a:pPr marL="285750" indent="-285750">
              <a:buFont typeface="Wingdings" panose="05000000000000000000" pitchFamily="2" charset="2"/>
              <a:buChar char="Ø"/>
            </a:pPr>
            <a:r>
              <a:rPr lang="en-US" sz="2000" dirty="0"/>
              <a:t>East and West region are  most Selling</a:t>
            </a:r>
            <a:r>
              <a:rPr lang="en-US" dirty="0"/>
              <a:t>.</a:t>
            </a:r>
            <a:endParaRPr lang="en-IN" dirty="0"/>
          </a:p>
        </p:txBody>
      </p:sp>
    </p:spTree>
    <p:extLst>
      <p:ext uri="{BB962C8B-B14F-4D97-AF65-F5344CB8AC3E}">
        <p14:creationId xmlns:p14="http://schemas.microsoft.com/office/powerpoint/2010/main" val="31356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DCA056-CA9C-749E-14E1-C3A3154C1777}"/>
              </a:ext>
            </a:extLst>
          </p:cNvPr>
          <p:cNvPicPr>
            <a:picLocks noChangeAspect="1"/>
          </p:cNvPicPr>
          <p:nvPr/>
        </p:nvPicPr>
        <p:blipFill>
          <a:blip r:embed="rId2"/>
          <a:stretch>
            <a:fillRect/>
          </a:stretch>
        </p:blipFill>
        <p:spPr>
          <a:xfrm>
            <a:off x="392897" y="307668"/>
            <a:ext cx="6489683" cy="708443"/>
          </a:xfrm>
          <a:prstGeom prst="rect">
            <a:avLst/>
          </a:prstGeom>
        </p:spPr>
      </p:pic>
      <p:pic>
        <p:nvPicPr>
          <p:cNvPr id="1026" name="Picture 2">
            <a:extLst>
              <a:ext uri="{FF2B5EF4-FFF2-40B4-BE49-F238E27FC236}">
                <a16:creationId xmlns:a16="http://schemas.microsoft.com/office/drawing/2014/main" id="{B1DCBB41-3F54-2238-A60B-CFE078480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130" y="1130710"/>
            <a:ext cx="8641940" cy="5727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2DAA4D-D741-CAFA-DBA4-80BD5EFD54DB}"/>
              </a:ext>
            </a:extLst>
          </p:cNvPr>
          <p:cNvSpPr txBox="1"/>
          <p:nvPr/>
        </p:nvSpPr>
        <p:spPr>
          <a:xfrm>
            <a:off x="465039" y="3257380"/>
            <a:ext cx="2890684" cy="830997"/>
          </a:xfrm>
          <a:prstGeom prst="rect">
            <a:avLst/>
          </a:prstGeom>
          <a:noFill/>
        </p:spPr>
        <p:txBody>
          <a:bodyPr wrap="square" rtlCol="0">
            <a:spAutoFit/>
          </a:bodyPr>
          <a:lstStyle/>
          <a:p>
            <a:r>
              <a:rPr lang="en-IN" sz="2400" dirty="0">
                <a:highlight>
                  <a:srgbClr val="C0C0C0"/>
                </a:highlight>
              </a:rPr>
              <a:t>Top 5 states with highest sales are :</a:t>
            </a:r>
          </a:p>
        </p:txBody>
      </p:sp>
      <p:sp>
        <p:nvSpPr>
          <p:cNvPr id="6" name="TextBox 5">
            <a:extLst>
              <a:ext uri="{FF2B5EF4-FFF2-40B4-BE49-F238E27FC236}">
                <a16:creationId xmlns:a16="http://schemas.microsoft.com/office/drawing/2014/main" id="{2C2ED007-9C3C-1999-4590-A95FC594B1A2}"/>
              </a:ext>
            </a:extLst>
          </p:cNvPr>
          <p:cNvSpPr txBox="1"/>
          <p:nvPr/>
        </p:nvSpPr>
        <p:spPr>
          <a:xfrm>
            <a:off x="776355" y="4336104"/>
            <a:ext cx="2428960" cy="1631216"/>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California</a:t>
            </a:r>
          </a:p>
          <a:p>
            <a:pPr marL="342900" indent="-342900">
              <a:buFont typeface="Wingdings" panose="05000000000000000000" pitchFamily="2" charset="2"/>
              <a:buChar char="Ø"/>
            </a:pPr>
            <a:r>
              <a:rPr lang="en-IN" sz="2000" dirty="0"/>
              <a:t>New York</a:t>
            </a:r>
          </a:p>
          <a:p>
            <a:pPr marL="342900" indent="-342900">
              <a:buFont typeface="Wingdings" panose="05000000000000000000" pitchFamily="2" charset="2"/>
              <a:buChar char="Ø"/>
            </a:pPr>
            <a:r>
              <a:rPr lang="en-IN" sz="2000" dirty="0"/>
              <a:t>Texas</a:t>
            </a:r>
          </a:p>
          <a:p>
            <a:pPr marL="342900" indent="-342900">
              <a:buFont typeface="Wingdings" panose="05000000000000000000" pitchFamily="2" charset="2"/>
              <a:buChar char="Ø"/>
            </a:pPr>
            <a:r>
              <a:rPr lang="en-IN" sz="2000" dirty="0"/>
              <a:t>Washington</a:t>
            </a:r>
          </a:p>
          <a:p>
            <a:pPr marL="342900" indent="-342900">
              <a:buFont typeface="Wingdings" panose="05000000000000000000" pitchFamily="2" charset="2"/>
              <a:buChar char="Ø"/>
            </a:pPr>
            <a:r>
              <a:rPr lang="en-IN" sz="2000" dirty="0"/>
              <a:t>Pennsylyania</a:t>
            </a:r>
          </a:p>
        </p:txBody>
      </p:sp>
      <p:sp>
        <p:nvSpPr>
          <p:cNvPr id="8" name="TextBox 7">
            <a:extLst>
              <a:ext uri="{FF2B5EF4-FFF2-40B4-BE49-F238E27FC236}">
                <a16:creationId xmlns:a16="http://schemas.microsoft.com/office/drawing/2014/main" id="{8C8C80AE-AAAB-D939-B0AD-4D2C410B2028}"/>
              </a:ext>
            </a:extLst>
          </p:cNvPr>
          <p:cNvSpPr txBox="1"/>
          <p:nvPr/>
        </p:nvSpPr>
        <p:spPr>
          <a:xfrm>
            <a:off x="-54274" y="1378437"/>
            <a:ext cx="4090219" cy="1631216"/>
          </a:xfrm>
          <a:prstGeom prst="rect">
            <a:avLst/>
          </a:prstGeom>
          <a:noFill/>
        </p:spPr>
        <p:txBody>
          <a:bodyPr wrap="square">
            <a:spAutoFit/>
          </a:bodyPr>
          <a:lstStyle/>
          <a:p>
            <a:pPr algn="ctr"/>
            <a:r>
              <a:rPr lang="en-US" sz="2000" dirty="0"/>
              <a:t>There is a huge disparity between the States with highest sales and lowest sales. Marketing strategy has to target the top 5 States.</a:t>
            </a:r>
            <a:endParaRPr lang="en-IN" sz="2000" dirty="0"/>
          </a:p>
        </p:txBody>
      </p:sp>
    </p:spTree>
    <p:extLst>
      <p:ext uri="{BB962C8B-B14F-4D97-AF65-F5344CB8AC3E}">
        <p14:creationId xmlns:p14="http://schemas.microsoft.com/office/powerpoint/2010/main" val="122894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pPr algn="ctr"/>
            <a:br>
              <a:rPr lang="en-US" sz="2800" dirty="0"/>
            </a:br>
            <a:r>
              <a:rPr lang="en-US" sz="4800" b="1" dirty="0">
                <a:solidFill>
                  <a:schemeClr val="bg1"/>
                </a:solidFill>
              </a:rPr>
              <a:t>SOLUTIONS</a:t>
            </a:r>
            <a:endParaRPr lang="en-US" b="1"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625251"/>
            <a:ext cx="11029615" cy="3952529"/>
          </a:xfrm>
        </p:spPr>
        <p:txBody>
          <a:bodyPr>
            <a:normAutofit/>
          </a:bodyPr>
          <a:lstStyle/>
          <a:p>
            <a:pPr marL="0" indent="0">
              <a:buNone/>
            </a:pPr>
            <a:endParaRPr lang="en-US" dirty="0"/>
          </a:p>
          <a:p>
            <a:r>
              <a:rPr lang="en-US" sz="2000" dirty="0"/>
              <a:t>Focus on Technology Category as it is highest selling and most profitable. Bundle them with the less profitable products.</a:t>
            </a:r>
          </a:p>
          <a:p>
            <a:r>
              <a:rPr lang="en-US" sz="2000" dirty="0"/>
              <a:t>For Home Offices customers, these people might be busy with work and less likely to spend time selecting individual products, so create a Home Office package with products used for offices.</a:t>
            </a:r>
          </a:p>
          <a:p>
            <a:r>
              <a:rPr lang="en-US" sz="2000" dirty="0"/>
              <a:t>Consumer and Corporate Segment make up more than 70% of customer base. Target them, especially customers from the East and West region in the Top 5 states with Highest Sales by introducing special promotions and bundles for mass Consumer and Home Offices and send promotional emails or flyers.</a:t>
            </a:r>
          </a:p>
        </p:txBody>
      </p:sp>
    </p:spTree>
    <p:extLst>
      <p:ext uri="{BB962C8B-B14F-4D97-AF65-F5344CB8AC3E}">
        <p14:creationId xmlns:p14="http://schemas.microsoft.com/office/powerpoint/2010/main" val="2076851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700289"/>
            <a:ext cx="11029616" cy="1188720"/>
          </a:xfrm>
        </p:spPr>
        <p:txBody>
          <a:bodyPr anchor="ctr"/>
          <a:lstStyle/>
          <a:p>
            <a:pPr algn="ctr"/>
            <a:r>
              <a:rPr lang="en-US" sz="4400" b="1" dirty="0">
                <a:solidFill>
                  <a:schemeClr val="bg1"/>
                </a:solidFill>
              </a:rPr>
              <a:t>CUSTOMIZATION TO MAKE </a:t>
            </a:r>
            <a:br>
              <a:rPr lang="en-US" sz="4400" b="1" dirty="0">
                <a:solidFill>
                  <a:schemeClr val="bg1"/>
                </a:solidFill>
              </a:rPr>
            </a:br>
            <a:r>
              <a:rPr lang="en-US" sz="4400" b="1" dirty="0">
                <a:solidFill>
                  <a:schemeClr val="bg1"/>
                </a:solidFill>
              </a:rPr>
              <a:t>PROJECT MY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671484" y="2733408"/>
            <a:ext cx="8770374" cy="3634486"/>
          </a:xfrm>
        </p:spPr>
        <p:txBody>
          <a:bodyPr/>
          <a:lstStyle/>
          <a:p>
            <a:endParaRPr lang="en-US" dirty="0"/>
          </a:p>
          <a:p>
            <a:r>
              <a:rPr lang="en-US" sz="2000" dirty="0"/>
              <a:t>I was not sure about where to start, Just wrote my first line of code and so ultimately got some idea for the next step.</a:t>
            </a:r>
          </a:p>
          <a:p>
            <a:r>
              <a:rPr lang="en-US" sz="2000" dirty="0"/>
              <a:t>Assumed few business questions which helped me stay targeted.</a:t>
            </a:r>
          </a:p>
          <a:p>
            <a:r>
              <a:rPr lang="en-US" sz="2000" dirty="0"/>
              <a:t>Breaking the project down into smaller units made it easy for me to work.</a:t>
            </a:r>
          </a:p>
          <a:p>
            <a:r>
              <a:rPr lang="en-US" sz="2000" dirty="0"/>
              <a:t>Mentor guidelines helped a lot in the project.</a:t>
            </a:r>
          </a:p>
          <a:p>
            <a:endParaRPr lang="en-US" dirty="0"/>
          </a:p>
        </p:txBody>
      </p:sp>
    </p:spTree>
    <p:extLst>
      <p:ext uri="{BB962C8B-B14F-4D97-AF65-F5344CB8AC3E}">
        <p14:creationId xmlns:p14="http://schemas.microsoft.com/office/powerpoint/2010/main" val="365738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78947"/>
            <a:ext cx="11029616" cy="1188720"/>
          </a:xfrm>
        </p:spPr>
        <p:txBody>
          <a:bodyPr anchor="ctr"/>
          <a:lstStyle/>
          <a:p>
            <a:pPr algn="ctr"/>
            <a:r>
              <a:rPr lang="en-GB" sz="4800" b="1" dirty="0"/>
              <a:t>LINKS</a:t>
            </a:r>
            <a:endParaRPr lang="en-US" sz="4800" b="1"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821898"/>
            <a:ext cx="11029615" cy="3634486"/>
          </a:xfrm>
        </p:spPr>
        <p:txBody>
          <a:bodyPr/>
          <a:lstStyle/>
          <a:p>
            <a:pPr marL="0" indent="0">
              <a:buNone/>
            </a:pPr>
            <a:r>
              <a:rPr lang="en-US" sz="2400" b="1" dirty="0"/>
              <a:t>GitHub link : </a:t>
            </a:r>
          </a:p>
          <a:p>
            <a:pPr marL="0" indent="0">
              <a:buNone/>
            </a:pPr>
            <a:r>
              <a:rPr lang="en-US" dirty="0">
                <a:hlinkClick r:id="rId2"/>
              </a:rPr>
              <a:t>https://github.com/jainastha14/SUPERSTORE</a:t>
            </a:r>
            <a:endParaRPr lang="en-US" dirty="0"/>
          </a:p>
          <a:p>
            <a:pPr marL="0" indent="0">
              <a:buNone/>
            </a:pPr>
            <a:r>
              <a:rPr lang="en-US" sz="2400" b="1" dirty="0"/>
              <a:t>Sample superstore Dataset :</a:t>
            </a:r>
          </a:p>
          <a:p>
            <a:pPr marL="0" indent="0">
              <a:buNone/>
            </a:pPr>
            <a:r>
              <a:rPr lang="en-US" dirty="0">
                <a:hlinkClick r:id="rId3"/>
              </a:rPr>
              <a:t>https://www.kaggle.com/datasets/bravehart101/sample-supermarket-dataset</a:t>
            </a:r>
            <a:endParaRPr lang="en-US" dirty="0"/>
          </a:p>
          <a:p>
            <a:pPr marL="0" indent="0">
              <a:buNone/>
            </a:pPr>
            <a:r>
              <a:rPr lang="en-US" sz="2400" b="1" dirty="0"/>
              <a:t>Drive link :</a:t>
            </a:r>
          </a:p>
          <a:p>
            <a:pPr marL="0" indent="0">
              <a:buNone/>
            </a:pPr>
            <a:r>
              <a:rPr lang="en-US" dirty="0">
                <a:hlinkClick r:id="rId4"/>
              </a:rPr>
              <a:t>https://colab.research.google.com/drive/1aJYtbFeChwr8bJOzSP-FMQ8OSeDVyZ_8?usp=drive_link</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95858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5523-3D14-69F8-8E68-84AD8851BD0C}"/>
              </a:ext>
            </a:extLst>
          </p:cNvPr>
          <p:cNvSpPr>
            <a:spLocks noGrp="1"/>
          </p:cNvSpPr>
          <p:nvPr>
            <p:ph type="title"/>
          </p:nvPr>
        </p:nvSpPr>
        <p:spPr>
          <a:xfrm>
            <a:off x="790887" y="982134"/>
            <a:ext cx="9244897" cy="2696632"/>
          </a:xfrm>
        </p:spPr>
        <p:txBody>
          <a:bodyPr/>
          <a:lstStyle/>
          <a:p>
            <a:pPr algn="ctr"/>
            <a:r>
              <a:rPr lang="en-IN" sz="8800" b="1" dirty="0"/>
              <a:t>THANK YOU</a:t>
            </a:r>
          </a:p>
        </p:txBody>
      </p:sp>
      <p:sp>
        <p:nvSpPr>
          <p:cNvPr id="3" name="Text Placeholder 2">
            <a:extLst>
              <a:ext uri="{FF2B5EF4-FFF2-40B4-BE49-F238E27FC236}">
                <a16:creationId xmlns:a16="http://schemas.microsoft.com/office/drawing/2014/main" id="{A1ACB9C5-97E3-7181-A5B8-698D15AC9E61}"/>
              </a:ext>
            </a:extLst>
          </p:cNvPr>
          <p:cNvSpPr>
            <a:spLocks noGrp="1"/>
          </p:cNvSpPr>
          <p:nvPr>
            <p:ph type="body" sz="half" idx="2"/>
          </p:nvPr>
        </p:nvSpPr>
        <p:spPr>
          <a:xfrm>
            <a:off x="1473551" y="5019366"/>
            <a:ext cx="9244897" cy="997857"/>
          </a:xfrm>
        </p:spPr>
        <p:txBody>
          <a:bodyPr>
            <a:normAutofit/>
          </a:bodyPr>
          <a:lstStyle/>
          <a:p>
            <a:pPr algn="ctr"/>
            <a:r>
              <a:rPr lang="en-US" sz="2000" dirty="0">
                <a:solidFill>
                  <a:schemeClr val="accent6">
                    <a:lumMod val="75000"/>
                  </a:schemeClr>
                </a:solidFill>
              </a:rPr>
              <a:t>“We are surrounded by data, but starved for insights.”</a:t>
            </a:r>
            <a:endParaRPr lang="en-IN" sz="2000" dirty="0">
              <a:solidFill>
                <a:schemeClr val="accent6">
                  <a:lumMod val="75000"/>
                </a:schemeClr>
              </a:solidFill>
            </a:endParaRPr>
          </a:p>
        </p:txBody>
      </p:sp>
    </p:spTree>
    <p:extLst>
      <p:ext uri="{BB962C8B-B14F-4D97-AF65-F5344CB8AC3E}">
        <p14:creationId xmlns:p14="http://schemas.microsoft.com/office/powerpoint/2010/main" val="420397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7325-0567-4224-926F-2DD4BF5005F2}"/>
              </a:ext>
            </a:extLst>
          </p:cNvPr>
          <p:cNvSpPr>
            <a:spLocks noGrp="1"/>
          </p:cNvSpPr>
          <p:nvPr>
            <p:ph type="ctrTitle"/>
          </p:nvPr>
        </p:nvSpPr>
        <p:spPr>
          <a:xfrm>
            <a:off x="712839" y="2104104"/>
            <a:ext cx="10766321" cy="2359742"/>
          </a:xfrm>
        </p:spPr>
        <p:txBody>
          <a:bodyPr/>
          <a:lstStyle/>
          <a:p>
            <a:pPr algn="ctr"/>
            <a:r>
              <a:rPr lang="en-IN" sz="7200" b="1" dirty="0">
                <a:solidFill>
                  <a:schemeClr val="bg1"/>
                </a:solidFill>
              </a:rPr>
              <a:t>ANALYSIS OF SUPERSTORE DATABASE</a:t>
            </a:r>
          </a:p>
        </p:txBody>
      </p:sp>
    </p:spTree>
    <p:extLst>
      <p:ext uri="{BB962C8B-B14F-4D97-AF65-F5344CB8AC3E}">
        <p14:creationId xmlns:p14="http://schemas.microsoft.com/office/powerpoint/2010/main" val="253463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pPr algn="ctr"/>
            <a:r>
              <a:rPr lang="en-US" sz="4800" b="1" dirty="0">
                <a:solidFill>
                  <a:schemeClr val="bg1"/>
                </a:solidFill>
              </a:rPr>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983227" y="2851355"/>
            <a:ext cx="10746658" cy="3687097"/>
          </a:xfrm>
        </p:spPr>
        <p:txBody>
          <a:bodyPr>
            <a:normAutofit fontScale="47500" lnSpcReduction="20000"/>
          </a:bodyPr>
          <a:lstStyle/>
          <a:p>
            <a:r>
              <a:rPr lang="en-US" sz="4000" b="1" dirty="0"/>
              <a:t>Problem statement</a:t>
            </a:r>
          </a:p>
          <a:p>
            <a:r>
              <a:rPr lang="en-US" sz="4000" b="1" dirty="0"/>
              <a:t>Project Overview</a:t>
            </a:r>
          </a:p>
          <a:p>
            <a:r>
              <a:rPr lang="en-US" sz="4000" b="1" dirty="0"/>
              <a:t>Tools used</a:t>
            </a:r>
          </a:p>
          <a:p>
            <a:r>
              <a:rPr lang="en-US" sz="4000" b="1" dirty="0"/>
              <a:t>End Users</a:t>
            </a:r>
          </a:p>
          <a:p>
            <a:r>
              <a:rPr lang="en-US" sz="4000" b="1" dirty="0"/>
              <a:t>Business Questions</a:t>
            </a:r>
          </a:p>
          <a:p>
            <a:r>
              <a:rPr lang="en-US" sz="4000" b="1" dirty="0"/>
              <a:t>Statistics</a:t>
            </a:r>
          </a:p>
          <a:p>
            <a:r>
              <a:rPr lang="en-US" sz="4000" b="1" dirty="0"/>
              <a:t>Visualizations/Modeling</a:t>
            </a:r>
          </a:p>
          <a:p>
            <a:r>
              <a:rPr lang="en-US" sz="4000" b="1" dirty="0"/>
              <a:t>Solution</a:t>
            </a:r>
          </a:p>
          <a:p>
            <a:r>
              <a:rPr lang="en-US" sz="4000" b="1" dirty="0"/>
              <a:t>Customization</a:t>
            </a:r>
          </a:p>
          <a:p>
            <a:r>
              <a:rPr lang="en-US" sz="4000" b="1" dirty="0"/>
              <a:t>Links</a:t>
            </a:r>
          </a:p>
          <a:p>
            <a:endParaRPr lang="en-US" dirty="0"/>
          </a:p>
          <a:p>
            <a:endParaRPr lang="en-US" dirty="0"/>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2153265" y="147485"/>
            <a:ext cx="7344696" cy="1503652"/>
          </a:xfrm>
        </p:spPr>
        <p:txBody>
          <a:bodyPr>
            <a:noAutofit/>
          </a:bodyPr>
          <a:lstStyle/>
          <a:p>
            <a:pPr algn="ctr"/>
            <a:r>
              <a:rPr lang="en-GB" sz="4800" b="1" dirty="0">
                <a:solidFill>
                  <a:schemeClr val="bg1"/>
                </a:solidFill>
              </a:rPr>
              <a:t>PROBLEM STATEMENT</a:t>
            </a:r>
            <a:endParaRPr lang="en-US" sz="4800" b="1"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type="body" idx="1"/>
          </p:nvPr>
        </p:nvSpPr>
        <p:spPr>
          <a:xfrm>
            <a:off x="1533832" y="2156064"/>
            <a:ext cx="9320981" cy="1503652"/>
          </a:xfrm>
        </p:spPr>
        <p:txBody>
          <a:bodyPr>
            <a:normAutofit fontScale="32500" lnSpcReduction="20000"/>
          </a:bodyPr>
          <a:lstStyle/>
          <a:p>
            <a:r>
              <a:rPr lang="en-US" sz="11200" dirty="0">
                <a:solidFill>
                  <a:schemeClr val="bg1">
                    <a:lumMod val="85000"/>
                  </a:schemeClr>
                </a:solidFill>
              </a:rPr>
              <a:t>Analysis of Sample Superstore Dataset Using python to make future predictions and informed data-driven decisions.</a:t>
            </a:r>
          </a:p>
          <a:p>
            <a:endParaRPr lang="en-US" dirty="0"/>
          </a:p>
        </p:txBody>
      </p:sp>
      <p:pic>
        <p:nvPicPr>
          <p:cNvPr id="6" name="Picture 5">
            <a:extLst>
              <a:ext uri="{FF2B5EF4-FFF2-40B4-BE49-F238E27FC236}">
                <a16:creationId xmlns:a16="http://schemas.microsoft.com/office/drawing/2014/main" id="{57CD0D10-688A-BD32-2633-2E199D285602}"/>
              </a:ext>
            </a:extLst>
          </p:cNvPr>
          <p:cNvPicPr>
            <a:picLocks noChangeAspect="1"/>
          </p:cNvPicPr>
          <p:nvPr/>
        </p:nvPicPr>
        <p:blipFill>
          <a:blip r:embed="rId2"/>
          <a:stretch>
            <a:fillRect/>
          </a:stretch>
        </p:blipFill>
        <p:spPr>
          <a:xfrm>
            <a:off x="491939" y="3623328"/>
            <a:ext cx="11208447" cy="3176291"/>
          </a:xfrm>
          <a:prstGeom prst="rect">
            <a:avLst/>
          </a:prstGeom>
        </p:spPr>
      </p:pic>
      <p:pic>
        <p:nvPicPr>
          <p:cNvPr id="7" name="Picture 6">
            <a:extLst>
              <a:ext uri="{FF2B5EF4-FFF2-40B4-BE49-F238E27FC236}">
                <a16:creationId xmlns:a16="http://schemas.microsoft.com/office/drawing/2014/main" id="{DBD2DAA4-FA58-F5DF-36EA-0AA14618C23C}"/>
              </a:ext>
            </a:extLst>
          </p:cNvPr>
          <p:cNvPicPr>
            <a:picLocks noChangeAspect="1"/>
          </p:cNvPicPr>
          <p:nvPr/>
        </p:nvPicPr>
        <p:blipFill>
          <a:blip r:embed="rId3"/>
          <a:stretch>
            <a:fillRect/>
          </a:stretch>
        </p:blipFill>
        <p:spPr>
          <a:xfrm>
            <a:off x="9497961" y="3892762"/>
            <a:ext cx="1784251" cy="944710"/>
          </a:xfrm>
          <a:prstGeom prst="rect">
            <a:avLst/>
          </a:prstGeom>
        </p:spPr>
      </p:pic>
    </p:spTree>
    <p:extLst>
      <p:ext uri="{BB962C8B-B14F-4D97-AF65-F5344CB8AC3E}">
        <p14:creationId xmlns:p14="http://schemas.microsoft.com/office/powerpoint/2010/main" val="35493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1219200" y="973668"/>
            <a:ext cx="8761413" cy="707647"/>
          </a:xfrm>
        </p:spPr>
        <p:txBody>
          <a:bodyPr anchor="ctr"/>
          <a:lstStyle/>
          <a:p>
            <a:pPr algn="ctr"/>
            <a:r>
              <a:rPr lang="en-US" sz="4800" b="1" dirty="0">
                <a:solidFill>
                  <a:schemeClr val="bg1"/>
                </a:solidFill>
              </a:rPr>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39098" y="2458065"/>
            <a:ext cx="11169444" cy="4122174"/>
          </a:xfrm>
        </p:spPr>
        <p:txBody>
          <a:bodyPr>
            <a:normAutofit lnSpcReduction="10000"/>
          </a:bodyPr>
          <a:lstStyle/>
          <a:p>
            <a:r>
              <a:rPr lang="en-US" sz="2200" dirty="0"/>
              <a:t>A Sample Superstore Dataset is given ,which we further Explore, Clean, Analyze, Visualize and then interpret the result .</a:t>
            </a:r>
          </a:p>
          <a:p>
            <a:r>
              <a:rPr lang="en-US" sz="2200" dirty="0"/>
              <a:t>Super Store is a small retail business located in the United States. They sell Furniture, Office Supplies and Technology products and their customers are the mass Consumer, Corporate and Home Offices. The data set contains sales, profit and geographical information of Super Store.</a:t>
            </a:r>
          </a:p>
          <a:p>
            <a:r>
              <a:rPr lang="en-US" sz="2200" dirty="0"/>
              <a:t>Our task is to analyze the sales data and identify weak areas and opportunities for Super Store to boost business growth.</a:t>
            </a:r>
          </a:p>
          <a:p>
            <a:r>
              <a:rPr lang="en-US" sz="2200" dirty="0"/>
              <a:t>Basically it involves Examining datasets in order to find trends and draw conclusions about the information they contain. And Finding possible solutions for increase in sales and profits. </a:t>
            </a:r>
          </a:p>
          <a:p>
            <a:endParaRPr lang="en-US" dirty="0"/>
          </a:p>
        </p:txBody>
      </p:sp>
    </p:spTree>
    <p:extLst>
      <p:ext uri="{BB962C8B-B14F-4D97-AF65-F5344CB8AC3E}">
        <p14:creationId xmlns:p14="http://schemas.microsoft.com/office/powerpoint/2010/main" val="58465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3759-BABB-B0A0-F090-3054DCDA1D8E}"/>
              </a:ext>
            </a:extLst>
          </p:cNvPr>
          <p:cNvSpPr>
            <a:spLocks noGrp="1"/>
          </p:cNvSpPr>
          <p:nvPr>
            <p:ph type="title"/>
          </p:nvPr>
        </p:nvSpPr>
        <p:spPr/>
        <p:txBody>
          <a:bodyPr/>
          <a:lstStyle/>
          <a:p>
            <a:pPr algn="ctr"/>
            <a:r>
              <a:rPr lang="en-IN" sz="4800" b="1" dirty="0">
                <a:solidFill>
                  <a:schemeClr val="bg1"/>
                </a:solidFill>
              </a:rPr>
              <a:t>TOOLS USED</a:t>
            </a:r>
          </a:p>
        </p:txBody>
      </p:sp>
      <p:pic>
        <p:nvPicPr>
          <p:cNvPr id="5" name="Picture 4">
            <a:extLst>
              <a:ext uri="{FF2B5EF4-FFF2-40B4-BE49-F238E27FC236}">
                <a16:creationId xmlns:a16="http://schemas.microsoft.com/office/drawing/2014/main" id="{8910CE60-BF42-5062-3757-14E2D74C8924}"/>
              </a:ext>
            </a:extLst>
          </p:cNvPr>
          <p:cNvPicPr>
            <a:picLocks noChangeAspect="1"/>
          </p:cNvPicPr>
          <p:nvPr/>
        </p:nvPicPr>
        <p:blipFill>
          <a:blip r:embed="rId2"/>
          <a:stretch>
            <a:fillRect/>
          </a:stretch>
        </p:blipFill>
        <p:spPr>
          <a:xfrm>
            <a:off x="1415845" y="3112964"/>
            <a:ext cx="2727304" cy="1221181"/>
          </a:xfrm>
          <a:prstGeom prst="rect">
            <a:avLst/>
          </a:prstGeom>
        </p:spPr>
      </p:pic>
      <p:pic>
        <p:nvPicPr>
          <p:cNvPr id="6" name="Picture 5">
            <a:extLst>
              <a:ext uri="{FF2B5EF4-FFF2-40B4-BE49-F238E27FC236}">
                <a16:creationId xmlns:a16="http://schemas.microsoft.com/office/drawing/2014/main" id="{C58E56EE-0137-0CA7-0CAF-AA044C5B5C80}"/>
              </a:ext>
            </a:extLst>
          </p:cNvPr>
          <p:cNvPicPr>
            <a:picLocks noChangeAspect="1"/>
          </p:cNvPicPr>
          <p:nvPr/>
        </p:nvPicPr>
        <p:blipFill>
          <a:blip r:embed="rId3"/>
          <a:stretch>
            <a:fillRect/>
          </a:stretch>
        </p:blipFill>
        <p:spPr>
          <a:xfrm>
            <a:off x="4456754" y="2585052"/>
            <a:ext cx="3004152" cy="1216979"/>
          </a:xfrm>
          <a:prstGeom prst="rect">
            <a:avLst/>
          </a:prstGeom>
        </p:spPr>
      </p:pic>
      <p:pic>
        <p:nvPicPr>
          <p:cNvPr id="7" name="Picture 6">
            <a:extLst>
              <a:ext uri="{FF2B5EF4-FFF2-40B4-BE49-F238E27FC236}">
                <a16:creationId xmlns:a16="http://schemas.microsoft.com/office/drawing/2014/main" id="{9F2A35F7-E0A1-A144-B1CE-F2476ABEE927}"/>
              </a:ext>
            </a:extLst>
          </p:cNvPr>
          <p:cNvPicPr>
            <a:picLocks noChangeAspect="1"/>
          </p:cNvPicPr>
          <p:nvPr/>
        </p:nvPicPr>
        <p:blipFill>
          <a:blip r:embed="rId4"/>
          <a:stretch>
            <a:fillRect/>
          </a:stretch>
        </p:blipFill>
        <p:spPr>
          <a:xfrm>
            <a:off x="7311018" y="4757238"/>
            <a:ext cx="2948056" cy="1474028"/>
          </a:xfrm>
          <a:prstGeom prst="rect">
            <a:avLst/>
          </a:prstGeom>
        </p:spPr>
      </p:pic>
      <p:pic>
        <p:nvPicPr>
          <p:cNvPr id="9" name="Picture 8">
            <a:extLst>
              <a:ext uri="{FF2B5EF4-FFF2-40B4-BE49-F238E27FC236}">
                <a16:creationId xmlns:a16="http://schemas.microsoft.com/office/drawing/2014/main" id="{2CD79845-BD74-FAEE-3189-3E352F5B7AFF}"/>
              </a:ext>
            </a:extLst>
          </p:cNvPr>
          <p:cNvPicPr>
            <a:picLocks noChangeAspect="1"/>
          </p:cNvPicPr>
          <p:nvPr/>
        </p:nvPicPr>
        <p:blipFill>
          <a:blip r:embed="rId5"/>
          <a:stretch>
            <a:fillRect/>
          </a:stretch>
        </p:blipFill>
        <p:spPr>
          <a:xfrm>
            <a:off x="1994838" y="4689559"/>
            <a:ext cx="2133523" cy="1194773"/>
          </a:xfrm>
          <a:prstGeom prst="rect">
            <a:avLst/>
          </a:prstGeom>
        </p:spPr>
      </p:pic>
      <p:pic>
        <p:nvPicPr>
          <p:cNvPr id="10" name="Picture 9">
            <a:extLst>
              <a:ext uri="{FF2B5EF4-FFF2-40B4-BE49-F238E27FC236}">
                <a16:creationId xmlns:a16="http://schemas.microsoft.com/office/drawing/2014/main" id="{0E3EA8C8-92BB-AF9C-5A6E-5458E64B2CF8}"/>
              </a:ext>
            </a:extLst>
          </p:cNvPr>
          <p:cNvPicPr>
            <a:picLocks noChangeAspect="1"/>
          </p:cNvPicPr>
          <p:nvPr/>
        </p:nvPicPr>
        <p:blipFill>
          <a:blip r:embed="rId6"/>
          <a:stretch>
            <a:fillRect/>
          </a:stretch>
        </p:blipFill>
        <p:spPr>
          <a:xfrm>
            <a:off x="4143149" y="3770208"/>
            <a:ext cx="4098244" cy="1376671"/>
          </a:xfrm>
          <a:prstGeom prst="rect">
            <a:avLst/>
          </a:prstGeom>
        </p:spPr>
      </p:pic>
      <p:pic>
        <p:nvPicPr>
          <p:cNvPr id="11" name="Picture 10">
            <a:extLst>
              <a:ext uri="{FF2B5EF4-FFF2-40B4-BE49-F238E27FC236}">
                <a16:creationId xmlns:a16="http://schemas.microsoft.com/office/drawing/2014/main" id="{7EB358C9-3FA6-13EA-F931-E604309F1689}"/>
              </a:ext>
            </a:extLst>
          </p:cNvPr>
          <p:cNvPicPr>
            <a:picLocks noChangeAspect="1"/>
          </p:cNvPicPr>
          <p:nvPr/>
        </p:nvPicPr>
        <p:blipFill>
          <a:blip r:embed="rId7"/>
          <a:stretch>
            <a:fillRect/>
          </a:stretch>
        </p:blipFill>
        <p:spPr>
          <a:xfrm>
            <a:off x="7848284" y="2599616"/>
            <a:ext cx="2506677" cy="972466"/>
          </a:xfrm>
          <a:prstGeom prst="rect">
            <a:avLst/>
          </a:prstGeom>
        </p:spPr>
      </p:pic>
      <p:pic>
        <p:nvPicPr>
          <p:cNvPr id="12" name="Picture 11">
            <a:extLst>
              <a:ext uri="{FF2B5EF4-FFF2-40B4-BE49-F238E27FC236}">
                <a16:creationId xmlns:a16="http://schemas.microsoft.com/office/drawing/2014/main" id="{2DFC6D99-FD07-E7A7-5007-003FB420614D}"/>
              </a:ext>
            </a:extLst>
          </p:cNvPr>
          <p:cNvPicPr>
            <a:picLocks noChangeAspect="1"/>
          </p:cNvPicPr>
          <p:nvPr/>
        </p:nvPicPr>
        <p:blipFill>
          <a:blip r:embed="rId8"/>
          <a:stretch>
            <a:fillRect/>
          </a:stretch>
        </p:blipFill>
        <p:spPr>
          <a:xfrm>
            <a:off x="4456754" y="5249484"/>
            <a:ext cx="1914780" cy="981782"/>
          </a:xfrm>
          <a:prstGeom prst="rect">
            <a:avLst/>
          </a:prstGeom>
        </p:spPr>
      </p:pic>
      <p:pic>
        <p:nvPicPr>
          <p:cNvPr id="13" name="Picture 12">
            <a:extLst>
              <a:ext uri="{FF2B5EF4-FFF2-40B4-BE49-F238E27FC236}">
                <a16:creationId xmlns:a16="http://schemas.microsoft.com/office/drawing/2014/main" id="{69FA73FF-3BF6-A9BD-64DA-5A20E5AD4901}"/>
              </a:ext>
            </a:extLst>
          </p:cNvPr>
          <p:cNvPicPr>
            <a:picLocks noChangeAspect="1"/>
          </p:cNvPicPr>
          <p:nvPr/>
        </p:nvPicPr>
        <p:blipFill>
          <a:blip r:embed="rId9"/>
          <a:stretch>
            <a:fillRect/>
          </a:stretch>
        </p:blipFill>
        <p:spPr>
          <a:xfrm>
            <a:off x="8661913" y="3614299"/>
            <a:ext cx="2879381" cy="1439691"/>
          </a:xfrm>
          <a:prstGeom prst="rect">
            <a:avLst/>
          </a:prstGeom>
        </p:spPr>
      </p:pic>
    </p:spTree>
    <p:extLst>
      <p:ext uri="{BB962C8B-B14F-4D97-AF65-F5344CB8AC3E}">
        <p14:creationId xmlns:p14="http://schemas.microsoft.com/office/powerpoint/2010/main" val="335198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334297" y="953728"/>
            <a:ext cx="11287431" cy="658077"/>
          </a:xfrm>
        </p:spPr>
        <p:txBody>
          <a:bodyPr anchor="ctr"/>
          <a:lstStyle/>
          <a:p>
            <a:pPr algn="ctr"/>
            <a:r>
              <a:rPr lang="en-US" sz="4800" b="1" dirty="0">
                <a:solidFill>
                  <a:schemeClr val="bg1"/>
                </a:solidFill>
              </a:rPr>
              <a:t>THE END USERS </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120878" y="3114778"/>
            <a:ext cx="10392695" cy="3416300"/>
          </a:xfrm>
        </p:spPr>
        <p:txBody>
          <a:bodyPr/>
          <a:lstStyle/>
          <a:p>
            <a:pPr marL="0" indent="0">
              <a:buNone/>
            </a:pPr>
            <a:r>
              <a:rPr lang="en-US" sz="2400" dirty="0"/>
              <a:t>This Project will be used by the owners of the particular Superstore whose data we have used.</a:t>
            </a:r>
          </a:p>
          <a:p>
            <a:pPr marL="0" indent="0">
              <a:buNone/>
            </a:pPr>
            <a:r>
              <a:rPr lang="en-US" sz="2400" dirty="0"/>
              <a:t>We assume that the Super Store is a business owned by 1 or 2 owners who are very invested in their business. Owners are likely not people who are expert in reading charts or interpreting statistical analysis, so our analysis will  provide them a solution to there business problems.</a:t>
            </a:r>
          </a:p>
          <a:p>
            <a:pPr marL="0" indent="0">
              <a:buNone/>
            </a:pPr>
            <a:endParaRPr lang="en-US" dirty="0"/>
          </a:p>
          <a:p>
            <a:endParaRPr lang="en-US" dirty="0"/>
          </a:p>
        </p:txBody>
      </p:sp>
    </p:spTree>
    <p:extLst>
      <p:ext uri="{BB962C8B-B14F-4D97-AF65-F5344CB8AC3E}">
        <p14:creationId xmlns:p14="http://schemas.microsoft.com/office/powerpoint/2010/main" val="72854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544-CC75-444A-C009-30C1A39712C6}"/>
              </a:ext>
            </a:extLst>
          </p:cNvPr>
          <p:cNvSpPr>
            <a:spLocks noGrp="1"/>
          </p:cNvSpPr>
          <p:nvPr>
            <p:ph type="title"/>
          </p:nvPr>
        </p:nvSpPr>
        <p:spPr/>
        <p:txBody>
          <a:bodyPr/>
          <a:lstStyle/>
          <a:p>
            <a:pPr algn="ctr"/>
            <a:r>
              <a:rPr lang="en-IN" sz="4800" b="1" dirty="0">
                <a:solidFill>
                  <a:schemeClr val="bg1"/>
                </a:solidFill>
              </a:rPr>
              <a:t>ASSUMED BUSINESS QUESTIONS</a:t>
            </a:r>
          </a:p>
        </p:txBody>
      </p:sp>
      <p:sp>
        <p:nvSpPr>
          <p:cNvPr id="3" name="Content Placeholder 2">
            <a:extLst>
              <a:ext uri="{FF2B5EF4-FFF2-40B4-BE49-F238E27FC236}">
                <a16:creationId xmlns:a16="http://schemas.microsoft.com/office/drawing/2014/main" id="{28556B22-8804-9888-1390-931B1EAE4B9F}"/>
              </a:ext>
            </a:extLst>
          </p:cNvPr>
          <p:cNvSpPr>
            <a:spLocks noGrp="1"/>
          </p:cNvSpPr>
          <p:nvPr>
            <p:ph idx="1"/>
          </p:nvPr>
        </p:nvSpPr>
        <p:spPr>
          <a:xfrm>
            <a:off x="2059522" y="2957460"/>
            <a:ext cx="8825659" cy="3416300"/>
          </a:xfrm>
        </p:spPr>
        <p:txBody>
          <a:bodyPr>
            <a:normAutofit/>
          </a:bodyPr>
          <a:lstStyle/>
          <a:p>
            <a:r>
              <a:rPr lang="en-US" sz="2400" dirty="0"/>
              <a:t>Which Category is Best Selling and Most Profitable?</a:t>
            </a:r>
          </a:p>
          <a:p>
            <a:r>
              <a:rPr lang="en-US" sz="2400" dirty="0"/>
              <a:t>Which Customer Segment is Most Profitable?</a:t>
            </a:r>
          </a:p>
          <a:p>
            <a:r>
              <a:rPr lang="en-US" sz="2400" dirty="0"/>
              <a:t>Which Region is the Most Selling and Most Profitable?</a:t>
            </a:r>
          </a:p>
          <a:p>
            <a:r>
              <a:rPr lang="en-US" sz="2400" dirty="0"/>
              <a:t>Which State has the Highest Number of Sales?</a:t>
            </a:r>
          </a:p>
        </p:txBody>
      </p:sp>
    </p:spTree>
    <p:extLst>
      <p:ext uri="{BB962C8B-B14F-4D97-AF65-F5344CB8AC3E}">
        <p14:creationId xmlns:p14="http://schemas.microsoft.com/office/powerpoint/2010/main" val="30529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F978E8-3C81-3882-634A-872F72E82F45}"/>
              </a:ext>
            </a:extLst>
          </p:cNvPr>
          <p:cNvSpPr txBox="1"/>
          <p:nvPr/>
        </p:nvSpPr>
        <p:spPr>
          <a:xfrm>
            <a:off x="373626" y="5346656"/>
            <a:ext cx="11444747" cy="1323439"/>
          </a:xfrm>
          <a:prstGeom prst="rect">
            <a:avLst/>
          </a:prstGeom>
          <a:noFill/>
        </p:spPr>
        <p:txBody>
          <a:bodyPr wrap="square">
            <a:spAutoFit/>
          </a:bodyPr>
          <a:lstStyle/>
          <a:p>
            <a:pPr marL="285750" indent="-285750">
              <a:buFont typeface="Wingdings" panose="05000000000000000000" pitchFamily="2" charset="2"/>
              <a:buChar char="Ø"/>
            </a:pPr>
            <a:r>
              <a:rPr lang="en-US" sz="2000" dirty="0"/>
              <a:t>There are 4 ship modes and 3 customer segments. Nearly half of the orders are from Consumer segment using Standard Class shipment.</a:t>
            </a:r>
          </a:p>
          <a:p>
            <a:pPr marL="285750" indent="-285750">
              <a:buFont typeface="Wingdings" panose="05000000000000000000" pitchFamily="2" charset="2"/>
              <a:buChar char="Ø"/>
            </a:pPr>
            <a:r>
              <a:rPr lang="en-US" sz="2000" dirty="0"/>
              <a:t>The store carries 3 category of items with 17 sub-category. 60% of orders are for Office Supplies and at least 15% purchases are for Binders</a:t>
            </a:r>
            <a:r>
              <a:rPr lang="en-US" dirty="0"/>
              <a:t>.</a:t>
            </a:r>
            <a:endParaRPr lang="en-IN" dirty="0"/>
          </a:p>
        </p:txBody>
      </p:sp>
      <p:sp>
        <p:nvSpPr>
          <p:cNvPr id="6" name="Title 5">
            <a:extLst>
              <a:ext uri="{FF2B5EF4-FFF2-40B4-BE49-F238E27FC236}">
                <a16:creationId xmlns:a16="http://schemas.microsoft.com/office/drawing/2014/main" id="{5E087B83-170A-E6A2-A460-085FE95746B3}"/>
              </a:ext>
            </a:extLst>
          </p:cNvPr>
          <p:cNvSpPr>
            <a:spLocks noGrp="1"/>
          </p:cNvSpPr>
          <p:nvPr>
            <p:ph type="title"/>
          </p:nvPr>
        </p:nvSpPr>
        <p:spPr/>
        <p:txBody>
          <a:bodyPr/>
          <a:lstStyle/>
          <a:p>
            <a:pPr algn="ctr"/>
            <a:r>
              <a:rPr lang="en-IN" sz="4800" b="1" dirty="0">
                <a:solidFill>
                  <a:schemeClr val="bg1"/>
                </a:solidFill>
              </a:rPr>
              <a:t>DESCRIPTIVE STATISTICS</a:t>
            </a:r>
          </a:p>
        </p:txBody>
      </p:sp>
      <p:graphicFrame>
        <p:nvGraphicFramePr>
          <p:cNvPr id="7" name="Table 6">
            <a:extLst>
              <a:ext uri="{FF2B5EF4-FFF2-40B4-BE49-F238E27FC236}">
                <a16:creationId xmlns:a16="http://schemas.microsoft.com/office/drawing/2014/main" id="{D72958DD-E70D-9A43-0ECA-811687321FB7}"/>
              </a:ext>
            </a:extLst>
          </p:cNvPr>
          <p:cNvGraphicFramePr>
            <a:graphicFrameLocks noGrp="1"/>
          </p:cNvGraphicFramePr>
          <p:nvPr>
            <p:extLst>
              <p:ext uri="{D42A27DB-BD31-4B8C-83A1-F6EECF244321}">
                <p14:modId xmlns:p14="http://schemas.microsoft.com/office/powerpoint/2010/main" val="3852128566"/>
              </p:ext>
            </p:extLst>
          </p:nvPr>
        </p:nvGraphicFramePr>
        <p:xfrm>
          <a:off x="412954" y="2357693"/>
          <a:ext cx="11405419" cy="2796707"/>
        </p:xfrm>
        <a:graphic>
          <a:graphicData uri="http://schemas.openxmlformats.org/drawingml/2006/table">
            <a:tbl>
              <a:tblPr firstRow="1" bandRow="1">
                <a:tableStyleId>{9D7B26C5-4107-4FEC-AEDC-1716B250A1EF}</a:tableStyleId>
              </a:tblPr>
              <a:tblGrid>
                <a:gridCol w="1464230">
                  <a:extLst>
                    <a:ext uri="{9D8B030D-6E8A-4147-A177-3AD203B41FA5}">
                      <a16:colId xmlns:a16="http://schemas.microsoft.com/office/drawing/2014/main" val="1624043728"/>
                    </a:ext>
                  </a:extLst>
                </a:gridCol>
                <a:gridCol w="1389901">
                  <a:extLst>
                    <a:ext uri="{9D8B030D-6E8A-4147-A177-3AD203B41FA5}">
                      <a16:colId xmlns:a16="http://schemas.microsoft.com/office/drawing/2014/main" val="1904913859"/>
                    </a:ext>
                  </a:extLst>
                </a:gridCol>
                <a:gridCol w="1608302">
                  <a:extLst>
                    <a:ext uri="{9D8B030D-6E8A-4147-A177-3AD203B41FA5}">
                      <a16:colId xmlns:a16="http://schemas.microsoft.com/office/drawing/2014/main" val="3063033004"/>
                    </a:ext>
                  </a:extLst>
                </a:gridCol>
                <a:gridCol w="1245405">
                  <a:extLst>
                    <a:ext uri="{9D8B030D-6E8A-4147-A177-3AD203B41FA5}">
                      <a16:colId xmlns:a16="http://schemas.microsoft.com/office/drawing/2014/main" val="239230641"/>
                    </a:ext>
                  </a:extLst>
                </a:gridCol>
                <a:gridCol w="1426853">
                  <a:extLst>
                    <a:ext uri="{9D8B030D-6E8A-4147-A177-3AD203B41FA5}">
                      <a16:colId xmlns:a16="http://schemas.microsoft.com/office/drawing/2014/main" val="3695753885"/>
                    </a:ext>
                  </a:extLst>
                </a:gridCol>
                <a:gridCol w="1426853">
                  <a:extLst>
                    <a:ext uri="{9D8B030D-6E8A-4147-A177-3AD203B41FA5}">
                      <a16:colId xmlns:a16="http://schemas.microsoft.com/office/drawing/2014/main" val="3340645069"/>
                    </a:ext>
                  </a:extLst>
                </a:gridCol>
                <a:gridCol w="1426853">
                  <a:extLst>
                    <a:ext uri="{9D8B030D-6E8A-4147-A177-3AD203B41FA5}">
                      <a16:colId xmlns:a16="http://schemas.microsoft.com/office/drawing/2014/main" val="3503851902"/>
                    </a:ext>
                  </a:extLst>
                </a:gridCol>
                <a:gridCol w="1417022">
                  <a:extLst>
                    <a:ext uri="{9D8B030D-6E8A-4147-A177-3AD203B41FA5}">
                      <a16:colId xmlns:a16="http://schemas.microsoft.com/office/drawing/2014/main" val="3197682569"/>
                    </a:ext>
                  </a:extLst>
                </a:gridCol>
              </a:tblGrid>
              <a:tr h="615012">
                <a:tc>
                  <a:txBody>
                    <a:bodyPr/>
                    <a:lstStyle/>
                    <a:p>
                      <a:pPr algn="r"/>
                      <a:r>
                        <a:rPr lang="en-IN" b="1" dirty="0">
                          <a:effectLst/>
                        </a:rPr>
                        <a:t>Parameter</a:t>
                      </a:r>
                    </a:p>
                  </a:txBody>
                  <a:tcPr anchor="ctr"/>
                </a:tc>
                <a:tc>
                  <a:txBody>
                    <a:bodyPr/>
                    <a:lstStyle/>
                    <a:p>
                      <a:pPr algn="ctr"/>
                      <a:br>
                        <a:rPr lang="en-IN" b="1" dirty="0">
                          <a:effectLst/>
                        </a:rPr>
                      </a:br>
                      <a:r>
                        <a:rPr lang="en-IN" b="1" dirty="0">
                          <a:effectLst/>
                        </a:rPr>
                        <a:t>Ship Mode</a:t>
                      </a:r>
                    </a:p>
                  </a:txBody>
                  <a:tcPr anchor="ctr"/>
                </a:tc>
                <a:tc>
                  <a:txBody>
                    <a:bodyPr/>
                    <a:lstStyle/>
                    <a:p>
                      <a:pPr algn="r"/>
                      <a:r>
                        <a:rPr lang="en-IN" b="1" dirty="0">
                          <a:effectLst/>
                        </a:rPr>
                        <a:t>Segment</a:t>
                      </a:r>
                    </a:p>
                  </a:txBody>
                  <a:tcPr anchor="ctr"/>
                </a:tc>
                <a:tc>
                  <a:txBody>
                    <a:bodyPr/>
                    <a:lstStyle/>
                    <a:p>
                      <a:pPr algn="r"/>
                      <a:r>
                        <a:rPr lang="en-IN" b="1" dirty="0">
                          <a:effectLst/>
                        </a:rPr>
                        <a:t>City</a:t>
                      </a:r>
                    </a:p>
                  </a:txBody>
                  <a:tcPr anchor="ctr"/>
                </a:tc>
                <a:tc>
                  <a:txBody>
                    <a:bodyPr/>
                    <a:lstStyle/>
                    <a:p>
                      <a:pPr algn="r"/>
                      <a:r>
                        <a:rPr lang="en-IN" b="1" dirty="0">
                          <a:effectLst/>
                        </a:rPr>
                        <a:t>State</a:t>
                      </a:r>
                    </a:p>
                  </a:txBody>
                  <a:tcPr anchor="ctr"/>
                </a:tc>
                <a:tc>
                  <a:txBody>
                    <a:bodyPr/>
                    <a:lstStyle/>
                    <a:p>
                      <a:pPr algn="r"/>
                      <a:r>
                        <a:rPr lang="en-IN" b="1" dirty="0">
                          <a:effectLst/>
                        </a:rPr>
                        <a:t>Region</a:t>
                      </a:r>
                    </a:p>
                  </a:txBody>
                  <a:tcPr anchor="ctr"/>
                </a:tc>
                <a:tc>
                  <a:txBody>
                    <a:bodyPr/>
                    <a:lstStyle/>
                    <a:p>
                      <a:pPr algn="r"/>
                      <a:r>
                        <a:rPr lang="en-IN" b="1" dirty="0">
                          <a:effectLst/>
                        </a:rPr>
                        <a:t>Category</a:t>
                      </a:r>
                    </a:p>
                  </a:txBody>
                  <a:tcPr anchor="ctr"/>
                </a:tc>
                <a:tc>
                  <a:txBody>
                    <a:bodyPr/>
                    <a:lstStyle/>
                    <a:p>
                      <a:pPr algn="ctr"/>
                      <a:r>
                        <a:rPr lang="en-IN" b="1" dirty="0">
                          <a:effectLst/>
                        </a:rPr>
                        <a:t>Sub-Category</a:t>
                      </a:r>
                    </a:p>
                  </a:txBody>
                  <a:tcPr anchor="ctr"/>
                </a:tc>
                <a:extLst>
                  <a:ext uri="{0D108BD9-81ED-4DB2-BD59-A6C34878D82A}">
                    <a16:rowId xmlns:a16="http://schemas.microsoft.com/office/drawing/2014/main" val="2859255771"/>
                  </a:ext>
                </a:extLst>
              </a:tr>
              <a:tr h="578136">
                <a:tc>
                  <a:txBody>
                    <a:bodyPr/>
                    <a:lstStyle/>
                    <a:p>
                      <a:pPr fontAlgn="ctr"/>
                      <a:r>
                        <a:rPr lang="en-IN" b="1">
                          <a:effectLst/>
                        </a:rPr>
                        <a:t>count</a:t>
                      </a:r>
                    </a:p>
                  </a:txBody>
                  <a:tcPr anchor="ctr"/>
                </a:tc>
                <a:tc>
                  <a:txBody>
                    <a:bodyPr/>
                    <a:lstStyle/>
                    <a:p>
                      <a:pPr algn="r"/>
                      <a:r>
                        <a:rPr lang="en-IN">
                          <a:effectLst/>
                        </a:rPr>
                        <a:t>9944</a:t>
                      </a:r>
                    </a:p>
                  </a:txBody>
                  <a:tcPr anchor="ctr"/>
                </a:tc>
                <a:tc>
                  <a:txBody>
                    <a:bodyPr/>
                    <a:lstStyle/>
                    <a:p>
                      <a:pPr algn="r"/>
                      <a:r>
                        <a:rPr lang="en-IN">
                          <a:effectLst/>
                        </a:rPr>
                        <a:t>9944</a:t>
                      </a:r>
                    </a:p>
                  </a:txBody>
                  <a:tcPr anchor="ctr"/>
                </a:tc>
                <a:tc>
                  <a:txBody>
                    <a:bodyPr/>
                    <a:lstStyle/>
                    <a:p>
                      <a:pPr algn="r"/>
                      <a:r>
                        <a:rPr lang="en-IN">
                          <a:effectLst/>
                        </a:rPr>
                        <a:t>9944</a:t>
                      </a:r>
                    </a:p>
                  </a:txBody>
                  <a:tcPr anchor="ctr"/>
                </a:tc>
                <a:tc>
                  <a:txBody>
                    <a:bodyPr/>
                    <a:lstStyle/>
                    <a:p>
                      <a:pPr algn="r"/>
                      <a:r>
                        <a:rPr lang="en-IN">
                          <a:effectLst/>
                        </a:rPr>
                        <a:t>9944</a:t>
                      </a:r>
                    </a:p>
                  </a:txBody>
                  <a:tcPr anchor="ctr"/>
                </a:tc>
                <a:tc>
                  <a:txBody>
                    <a:bodyPr/>
                    <a:lstStyle/>
                    <a:p>
                      <a:pPr algn="r"/>
                      <a:r>
                        <a:rPr lang="en-IN">
                          <a:effectLst/>
                        </a:rPr>
                        <a:t>9944</a:t>
                      </a:r>
                    </a:p>
                  </a:txBody>
                  <a:tcPr anchor="ctr"/>
                </a:tc>
                <a:tc>
                  <a:txBody>
                    <a:bodyPr/>
                    <a:lstStyle/>
                    <a:p>
                      <a:pPr algn="r"/>
                      <a:r>
                        <a:rPr lang="en-IN">
                          <a:effectLst/>
                        </a:rPr>
                        <a:t>9944</a:t>
                      </a:r>
                    </a:p>
                  </a:txBody>
                  <a:tcPr anchor="ctr"/>
                </a:tc>
                <a:tc>
                  <a:txBody>
                    <a:bodyPr/>
                    <a:lstStyle/>
                    <a:p>
                      <a:pPr algn="r"/>
                      <a:r>
                        <a:rPr lang="en-IN">
                          <a:effectLst/>
                        </a:rPr>
                        <a:t>9944</a:t>
                      </a:r>
                    </a:p>
                  </a:txBody>
                  <a:tcPr anchor="ctr"/>
                </a:tc>
                <a:extLst>
                  <a:ext uri="{0D108BD9-81ED-4DB2-BD59-A6C34878D82A}">
                    <a16:rowId xmlns:a16="http://schemas.microsoft.com/office/drawing/2014/main" val="1930155523"/>
                  </a:ext>
                </a:extLst>
              </a:tr>
              <a:tr h="412955">
                <a:tc>
                  <a:txBody>
                    <a:bodyPr/>
                    <a:lstStyle/>
                    <a:p>
                      <a:pPr fontAlgn="ctr"/>
                      <a:r>
                        <a:rPr lang="en-IN" b="1" dirty="0">
                          <a:effectLst/>
                        </a:rPr>
                        <a:t>unique</a:t>
                      </a:r>
                    </a:p>
                  </a:txBody>
                  <a:tcPr anchor="ctr"/>
                </a:tc>
                <a:tc>
                  <a:txBody>
                    <a:bodyPr/>
                    <a:lstStyle/>
                    <a:p>
                      <a:pPr algn="r"/>
                      <a:r>
                        <a:rPr lang="en-IN" dirty="0">
                          <a:effectLst/>
                        </a:rPr>
                        <a:t>4</a:t>
                      </a:r>
                    </a:p>
                  </a:txBody>
                  <a:tcPr anchor="ctr"/>
                </a:tc>
                <a:tc>
                  <a:txBody>
                    <a:bodyPr/>
                    <a:lstStyle/>
                    <a:p>
                      <a:pPr algn="r"/>
                      <a:r>
                        <a:rPr lang="en-IN">
                          <a:effectLst/>
                        </a:rPr>
                        <a:t>3</a:t>
                      </a:r>
                    </a:p>
                  </a:txBody>
                  <a:tcPr anchor="ctr"/>
                </a:tc>
                <a:tc>
                  <a:txBody>
                    <a:bodyPr/>
                    <a:lstStyle/>
                    <a:p>
                      <a:pPr algn="r"/>
                      <a:r>
                        <a:rPr lang="en-IN">
                          <a:effectLst/>
                        </a:rPr>
                        <a:t>531</a:t>
                      </a:r>
                    </a:p>
                  </a:txBody>
                  <a:tcPr anchor="ctr"/>
                </a:tc>
                <a:tc>
                  <a:txBody>
                    <a:bodyPr/>
                    <a:lstStyle/>
                    <a:p>
                      <a:pPr algn="r"/>
                      <a:r>
                        <a:rPr lang="en-IN">
                          <a:effectLst/>
                        </a:rPr>
                        <a:t>49</a:t>
                      </a:r>
                    </a:p>
                  </a:txBody>
                  <a:tcPr anchor="ctr"/>
                </a:tc>
                <a:tc>
                  <a:txBody>
                    <a:bodyPr/>
                    <a:lstStyle/>
                    <a:p>
                      <a:pPr algn="r"/>
                      <a:r>
                        <a:rPr lang="en-IN">
                          <a:effectLst/>
                        </a:rPr>
                        <a:t>4</a:t>
                      </a:r>
                    </a:p>
                  </a:txBody>
                  <a:tcPr anchor="ctr"/>
                </a:tc>
                <a:tc>
                  <a:txBody>
                    <a:bodyPr/>
                    <a:lstStyle/>
                    <a:p>
                      <a:pPr algn="r"/>
                      <a:r>
                        <a:rPr lang="en-IN">
                          <a:effectLst/>
                        </a:rPr>
                        <a:t>3</a:t>
                      </a:r>
                    </a:p>
                  </a:txBody>
                  <a:tcPr anchor="ctr"/>
                </a:tc>
                <a:tc>
                  <a:txBody>
                    <a:bodyPr/>
                    <a:lstStyle/>
                    <a:p>
                      <a:pPr algn="r"/>
                      <a:r>
                        <a:rPr lang="en-IN">
                          <a:effectLst/>
                        </a:rPr>
                        <a:t>17</a:t>
                      </a:r>
                    </a:p>
                  </a:txBody>
                  <a:tcPr anchor="ctr"/>
                </a:tc>
                <a:extLst>
                  <a:ext uri="{0D108BD9-81ED-4DB2-BD59-A6C34878D82A}">
                    <a16:rowId xmlns:a16="http://schemas.microsoft.com/office/drawing/2014/main" val="556337374"/>
                  </a:ext>
                </a:extLst>
              </a:tr>
              <a:tr h="796413">
                <a:tc>
                  <a:txBody>
                    <a:bodyPr/>
                    <a:lstStyle/>
                    <a:p>
                      <a:pPr fontAlgn="ctr"/>
                      <a:r>
                        <a:rPr lang="en-IN" b="1" dirty="0">
                          <a:effectLst/>
                        </a:rPr>
                        <a:t>top</a:t>
                      </a:r>
                    </a:p>
                  </a:txBody>
                  <a:tcPr anchor="ctr"/>
                </a:tc>
                <a:tc>
                  <a:txBody>
                    <a:bodyPr/>
                    <a:lstStyle/>
                    <a:p>
                      <a:pPr algn="r"/>
                      <a:r>
                        <a:rPr lang="en-IN" dirty="0">
                          <a:effectLst/>
                        </a:rPr>
                        <a:t>Standard Class</a:t>
                      </a:r>
                    </a:p>
                  </a:txBody>
                  <a:tcPr anchor="ctr"/>
                </a:tc>
                <a:tc>
                  <a:txBody>
                    <a:bodyPr/>
                    <a:lstStyle/>
                    <a:p>
                      <a:pPr algn="r"/>
                      <a:r>
                        <a:rPr lang="en-IN">
                          <a:effectLst/>
                        </a:rPr>
                        <a:t>Consumer</a:t>
                      </a:r>
                    </a:p>
                  </a:txBody>
                  <a:tcPr anchor="ctr"/>
                </a:tc>
                <a:tc>
                  <a:txBody>
                    <a:bodyPr/>
                    <a:lstStyle/>
                    <a:p>
                      <a:pPr algn="r"/>
                      <a:r>
                        <a:rPr lang="en-IN">
                          <a:effectLst/>
                        </a:rPr>
                        <a:t>New York City</a:t>
                      </a:r>
                    </a:p>
                  </a:txBody>
                  <a:tcPr anchor="ctr"/>
                </a:tc>
                <a:tc>
                  <a:txBody>
                    <a:bodyPr/>
                    <a:lstStyle/>
                    <a:p>
                      <a:pPr algn="r"/>
                      <a:r>
                        <a:rPr lang="en-IN" dirty="0">
                          <a:effectLst/>
                        </a:rPr>
                        <a:t>California</a:t>
                      </a:r>
                    </a:p>
                  </a:txBody>
                  <a:tcPr anchor="ctr"/>
                </a:tc>
                <a:tc>
                  <a:txBody>
                    <a:bodyPr/>
                    <a:lstStyle/>
                    <a:p>
                      <a:pPr algn="r"/>
                      <a:r>
                        <a:rPr lang="en-IN">
                          <a:effectLst/>
                        </a:rPr>
                        <a:t>West</a:t>
                      </a:r>
                    </a:p>
                  </a:txBody>
                  <a:tcPr anchor="ctr"/>
                </a:tc>
                <a:tc>
                  <a:txBody>
                    <a:bodyPr/>
                    <a:lstStyle/>
                    <a:p>
                      <a:pPr algn="r"/>
                      <a:r>
                        <a:rPr lang="en-IN">
                          <a:effectLst/>
                        </a:rPr>
                        <a:t>Office Supplies</a:t>
                      </a:r>
                    </a:p>
                  </a:txBody>
                  <a:tcPr anchor="ctr"/>
                </a:tc>
                <a:tc>
                  <a:txBody>
                    <a:bodyPr/>
                    <a:lstStyle/>
                    <a:p>
                      <a:pPr algn="r"/>
                      <a:r>
                        <a:rPr lang="en-IN">
                          <a:effectLst/>
                        </a:rPr>
                        <a:t>Binders</a:t>
                      </a:r>
                    </a:p>
                  </a:txBody>
                  <a:tcPr anchor="ctr"/>
                </a:tc>
                <a:extLst>
                  <a:ext uri="{0D108BD9-81ED-4DB2-BD59-A6C34878D82A}">
                    <a16:rowId xmlns:a16="http://schemas.microsoft.com/office/drawing/2014/main" val="3774257925"/>
                  </a:ext>
                </a:extLst>
              </a:tr>
              <a:tr h="369123">
                <a:tc>
                  <a:txBody>
                    <a:bodyPr/>
                    <a:lstStyle/>
                    <a:p>
                      <a:pPr fontAlgn="ctr"/>
                      <a:r>
                        <a:rPr lang="en-IN" b="1" dirty="0">
                          <a:effectLst/>
                        </a:rPr>
                        <a:t>frequency</a:t>
                      </a:r>
                    </a:p>
                  </a:txBody>
                  <a:tcPr anchor="ctr"/>
                </a:tc>
                <a:tc>
                  <a:txBody>
                    <a:bodyPr/>
                    <a:lstStyle/>
                    <a:p>
                      <a:pPr algn="r"/>
                      <a:r>
                        <a:rPr lang="en-IN" dirty="0">
                          <a:effectLst/>
                        </a:rPr>
                        <a:t>5930</a:t>
                      </a:r>
                    </a:p>
                  </a:txBody>
                  <a:tcPr anchor="ctr"/>
                </a:tc>
                <a:tc>
                  <a:txBody>
                    <a:bodyPr/>
                    <a:lstStyle/>
                    <a:p>
                      <a:pPr algn="r"/>
                      <a:r>
                        <a:rPr lang="en-IN" dirty="0">
                          <a:effectLst/>
                        </a:rPr>
                        <a:t>5160</a:t>
                      </a:r>
                    </a:p>
                  </a:txBody>
                  <a:tcPr anchor="ctr"/>
                </a:tc>
                <a:tc>
                  <a:txBody>
                    <a:bodyPr/>
                    <a:lstStyle/>
                    <a:p>
                      <a:pPr algn="r"/>
                      <a:r>
                        <a:rPr lang="en-IN" dirty="0">
                          <a:effectLst/>
                        </a:rPr>
                        <a:t>906</a:t>
                      </a:r>
                    </a:p>
                  </a:txBody>
                  <a:tcPr anchor="ctr"/>
                </a:tc>
                <a:tc>
                  <a:txBody>
                    <a:bodyPr/>
                    <a:lstStyle/>
                    <a:p>
                      <a:pPr algn="r"/>
                      <a:r>
                        <a:rPr lang="en-IN" dirty="0">
                          <a:effectLst/>
                        </a:rPr>
                        <a:t>1980</a:t>
                      </a:r>
                    </a:p>
                  </a:txBody>
                  <a:tcPr anchor="ctr"/>
                </a:tc>
                <a:tc>
                  <a:txBody>
                    <a:bodyPr/>
                    <a:lstStyle/>
                    <a:p>
                      <a:pPr algn="r"/>
                      <a:r>
                        <a:rPr lang="en-IN" dirty="0">
                          <a:effectLst/>
                        </a:rPr>
                        <a:t>3177</a:t>
                      </a:r>
                    </a:p>
                  </a:txBody>
                  <a:tcPr anchor="ctr"/>
                </a:tc>
                <a:tc>
                  <a:txBody>
                    <a:bodyPr/>
                    <a:lstStyle/>
                    <a:p>
                      <a:pPr algn="r"/>
                      <a:r>
                        <a:rPr lang="en-IN" dirty="0">
                          <a:effectLst/>
                        </a:rPr>
                        <a:t>5986</a:t>
                      </a:r>
                    </a:p>
                  </a:txBody>
                  <a:tcPr anchor="ctr"/>
                </a:tc>
                <a:tc>
                  <a:txBody>
                    <a:bodyPr/>
                    <a:lstStyle/>
                    <a:p>
                      <a:pPr algn="r"/>
                      <a:r>
                        <a:rPr lang="en-IN" dirty="0">
                          <a:effectLst/>
                        </a:rPr>
                        <a:t>1518</a:t>
                      </a:r>
                    </a:p>
                  </a:txBody>
                  <a:tcPr anchor="ctr"/>
                </a:tc>
                <a:extLst>
                  <a:ext uri="{0D108BD9-81ED-4DB2-BD59-A6C34878D82A}">
                    <a16:rowId xmlns:a16="http://schemas.microsoft.com/office/drawing/2014/main" val="774892833"/>
                  </a:ext>
                </a:extLst>
              </a:tr>
            </a:tbl>
          </a:graphicData>
        </a:graphic>
      </p:graphicFrame>
    </p:spTree>
    <p:extLst>
      <p:ext uri="{BB962C8B-B14F-4D97-AF65-F5344CB8AC3E}">
        <p14:creationId xmlns:p14="http://schemas.microsoft.com/office/powerpoint/2010/main" val="106934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554</TotalTime>
  <Words>988</Words>
  <Application>Microsoft Office PowerPoint</Application>
  <PresentationFormat>Widescreen</PresentationFormat>
  <Paragraphs>171</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Century Gothic</vt:lpstr>
      <vt:lpstr>Wingdings</vt:lpstr>
      <vt:lpstr>Wingdings 3</vt:lpstr>
      <vt:lpstr>Ion Boardroom</vt:lpstr>
      <vt:lpstr>STUDENT DETAILS</vt:lpstr>
      <vt:lpstr>ANALYSIS OF SUPERSTORE DATABASE</vt:lpstr>
      <vt:lpstr>AGENDA</vt:lpstr>
      <vt:lpstr>PROBLEM STATEMENT</vt:lpstr>
      <vt:lpstr>PROJECT  OVERVIEW</vt:lpstr>
      <vt:lpstr>TOOLS USED</vt:lpstr>
      <vt:lpstr>THE END USERS </vt:lpstr>
      <vt:lpstr>ASSUMED BUSINESS QUESTIONS</vt:lpstr>
      <vt:lpstr>DESCRIPTIVE STATISTICS</vt:lpstr>
      <vt:lpstr>STATISTICS</vt:lpstr>
      <vt:lpstr>VISUALIZATIONS</vt:lpstr>
      <vt:lpstr>PowerPoint Presentation</vt:lpstr>
      <vt:lpstr>PowerPoint Presentation</vt:lpstr>
      <vt:lpstr>PowerPoint Presentation</vt:lpstr>
      <vt:lpstr>PowerPoint Presentation</vt:lpstr>
      <vt:lpstr> SOLUTIONS</vt:lpstr>
      <vt:lpstr>CUSTOMIZATION TO MAKE  PROJECT MY OWN</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Astha Jain</cp:lastModifiedBy>
  <cp:revision>10</cp:revision>
  <dcterms:created xsi:type="dcterms:W3CDTF">2021-05-26T16:50:10Z</dcterms:created>
  <dcterms:modified xsi:type="dcterms:W3CDTF">2023-07-18T15:29:44Z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